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4"/>
  </p:notesMasterIdLst>
  <p:handoutMasterIdLst>
    <p:handoutMasterId r:id="rId45"/>
  </p:handoutMasterIdLst>
  <p:sldIdLst>
    <p:sldId id="625" r:id="rId2"/>
    <p:sldId id="630" r:id="rId3"/>
    <p:sldId id="1103" r:id="rId4"/>
    <p:sldId id="1104" r:id="rId5"/>
    <p:sldId id="1105" r:id="rId6"/>
    <p:sldId id="1106" r:id="rId7"/>
    <p:sldId id="778" r:id="rId8"/>
    <p:sldId id="744" r:id="rId9"/>
    <p:sldId id="780" r:id="rId10"/>
    <p:sldId id="782" r:id="rId11"/>
    <p:sldId id="1099" r:id="rId12"/>
    <p:sldId id="1107" r:id="rId13"/>
    <p:sldId id="1113" r:id="rId14"/>
    <p:sldId id="1108" r:id="rId15"/>
    <p:sldId id="1109" r:id="rId16"/>
    <p:sldId id="1110" r:id="rId17"/>
    <p:sldId id="1111" r:id="rId18"/>
    <p:sldId id="1112" r:id="rId19"/>
    <p:sldId id="1139" r:id="rId20"/>
    <p:sldId id="1114" r:id="rId21"/>
    <p:sldId id="1125" r:id="rId22"/>
    <p:sldId id="1126" r:id="rId23"/>
    <p:sldId id="1115" r:id="rId24"/>
    <p:sldId id="1116" r:id="rId25"/>
    <p:sldId id="1128" r:id="rId26"/>
    <p:sldId id="1129" r:id="rId27"/>
    <p:sldId id="1117" r:id="rId28"/>
    <p:sldId id="1118" r:id="rId29"/>
    <p:sldId id="1119" r:id="rId30"/>
    <p:sldId id="1130" r:id="rId31"/>
    <p:sldId id="1131" r:id="rId32"/>
    <p:sldId id="1133" r:id="rId33"/>
    <p:sldId id="1134" r:id="rId34"/>
    <p:sldId id="1132" r:id="rId35"/>
    <p:sldId id="1135" r:id="rId36"/>
    <p:sldId id="1120" r:id="rId37"/>
    <p:sldId id="1121" r:id="rId38"/>
    <p:sldId id="1122" r:id="rId39"/>
    <p:sldId id="1136" r:id="rId40"/>
    <p:sldId id="1123" r:id="rId41"/>
    <p:sldId id="1138" r:id="rId42"/>
    <p:sldId id="1124" r:id="rId43"/>
  </p:sldIdLst>
  <p:sldSz cx="9144000" cy="6858000" type="screen4x3"/>
  <p:notesSz cx="6797675" cy="9926638"/>
  <p:defaultTextStyle>
    <a:defPPr>
      <a:defRPr lang="ja-JP"/>
    </a:defPPr>
    <a:lvl1pPr algn="l" rtl="0" eaLnBrk="0" fontAlgn="base" hangingPunct="0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5pPr>
    <a:lvl6pPr marL="2286000" algn="l" defTabSz="914400" rtl="0" eaLnBrk="1" latinLnBrk="0" hangingPunct="1">
      <a:defRPr kumimoji="1" sz="1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6pPr>
    <a:lvl7pPr marL="2743200" algn="l" defTabSz="914400" rtl="0" eaLnBrk="1" latinLnBrk="0" hangingPunct="1">
      <a:defRPr kumimoji="1" sz="1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7pPr>
    <a:lvl8pPr marL="3200400" algn="l" defTabSz="914400" rtl="0" eaLnBrk="1" latinLnBrk="0" hangingPunct="1">
      <a:defRPr kumimoji="1" sz="1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8pPr>
    <a:lvl9pPr marL="3657600" algn="l" defTabSz="914400" rtl="0" eaLnBrk="1" latinLnBrk="0" hangingPunct="1">
      <a:defRPr kumimoji="1" sz="1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6">
          <p15:clr>
            <a:srgbClr val="A4A3A4"/>
          </p15:clr>
        </p15:guide>
        <p15:guide id="2" pos="2142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宮本信彦" initials="宮本信彦" lastIdx="1" clrIdx="0">
    <p:extLst>
      <p:ext uri="{19B8F6BF-5375-455C-9EA6-DF929625EA0E}">
        <p15:presenceInfo xmlns:p15="http://schemas.microsoft.com/office/powerpoint/2012/main" userId="S::n-miyamoto@aist.go.jp::4d1bc24d-f5e5-48f7-ad13-d51f4a5a170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366"/>
    <a:srgbClr val="FF9900"/>
    <a:srgbClr val="FA9862"/>
    <a:srgbClr val="99FF99"/>
    <a:srgbClr val="FFCC00"/>
    <a:srgbClr val="99CC00"/>
    <a:srgbClr val="CCCC00"/>
    <a:srgbClr val="FFCC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スタイル (中間)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中間スタイル 2 - アクセント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中間スタイル 2 - アクセント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1EBBBCC-DAD2-459C-BE2E-F6DE35CF9A28}" styleName="濃色スタイル 2 - アクセント 3/アクセント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2D5ABB26-0587-4C30-8999-92F81FD0307C}" styleName="スタイルなし、表のグリッド線なし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160" autoAdjust="0"/>
    <p:restoredTop sz="94918" autoAdjust="0"/>
  </p:normalViewPr>
  <p:slideViewPr>
    <p:cSldViewPr snapToObjects="1">
      <p:cViewPr varScale="1">
        <p:scale>
          <a:sx n="109" d="100"/>
          <a:sy n="109" d="100"/>
        </p:scale>
        <p:origin x="546" y="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Objects="1">
      <p:cViewPr varScale="1">
        <p:scale>
          <a:sx n="37" d="100"/>
          <a:sy n="37" d="100"/>
        </p:scale>
        <p:origin x="1779" y="42"/>
      </p:cViewPr>
      <p:guideLst>
        <p:guide orient="horz" pos="3126"/>
        <p:guide pos="2142"/>
      </p:guideLst>
    </p:cSldViewPr>
  </p:notesViewPr>
  <p:gridSpacing cx="45005" cy="45005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4F3B3CBF-D788-46C9-99D7-07D583C6B6D2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530" tIns="47765" rIns="95530" bIns="47765" numCol="1" anchor="t" anchorCtr="0" compatLnSpc="1">
            <a:prstTxWarp prst="textNoShape">
              <a:avLst/>
            </a:prstTxWarp>
          </a:bodyPr>
          <a:lstStyle>
            <a:lvl1pPr defTabSz="955731" eaLnBrk="1" hangingPunct="1">
              <a:defRPr sz="1300">
                <a:latin typeface="Arial" charset="0"/>
                <a:ea typeface="ＭＳ Ｐゴシック" pitchFamily="50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DB042EE6-2CFB-4EA3-BF80-D99ED3BC13A3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9688" y="0"/>
            <a:ext cx="29464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530" tIns="47765" rIns="95530" bIns="47765" numCol="1" anchor="t" anchorCtr="0" compatLnSpc="1">
            <a:prstTxWarp prst="textNoShape">
              <a:avLst/>
            </a:prstTxWarp>
          </a:bodyPr>
          <a:lstStyle>
            <a:lvl1pPr algn="r" defTabSz="955731" eaLnBrk="1" hangingPunct="1">
              <a:defRPr sz="1300">
                <a:latin typeface="Arial" charset="0"/>
                <a:ea typeface="ＭＳ Ｐゴシック" pitchFamily="50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6148" name="Rectangle 4">
            <a:extLst>
              <a:ext uri="{FF2B5EF4-FFF2-40B4-BE49-F238E27FC236}">
                <a16:creationId xmlns:a16="http://schemas.microsoft.com/office/drawing/2014/main" id="{C0F2A81A-BB7C-4183-8CF0-6D90995AEE6C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9750"/>
            <a:ext cx="29464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530" tIns="47765" rIns="95530" bIns="47765" numCol="1" anchor="b" anchorCtr="0" compatLnSpc="1">
            <a:prstTxWarp prst="textNoShape">
              <a:avLst/>
            </a:prstTxWarp>
          </a:bodyPr>
          <a:lstStyle>
            <a:lvl1pPr defTabSz="955731" eaLnBrk="1" hangingPunct="1">
              <a:defRPr sz="1300">
                <a:latin typeface="Arial" charset="0"/>
                <a:ea typeface="ＭＳ Ｐゴシック" pitchFamily="50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6149" name="Rectangle 5">
            <a:extLst>
              <a:ext uri="{FF2B5EF4-FFF2-40B4-BE49-F238E27FC236}">
                <a16:creationId xmlns:a16="http://schemas.microsoft.com/office/drawing/2014/main" id="{15EDB231-BB03-4CF0-A22A-64F2C3A41159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530" tIns="47765" rIns="95530" bIns="47765" numCol="1" anchor="b" anchorCtr="0" compatLnSpc="1">
            <a:prstTxWarp prst="textNoShape">
              <a:avLst/>
            </a:prstTxWarp>
          </a:bodyPr>
          <a:lstStyle>
            <a:lvl1pPr algn="r" defTabSz="955731" eaLnBrk="1" hangingPunct="1">
              <a:defRPr sz="1300"/>
            </a:lvl1pPr>
          </a:lstStyle>
          <a:p>
            <a:pPr>
              <a:defRPr/>
            </a:pPr>
            <a:fld id="{B9B37E83-78A5-47AB-AA7F-C6BAFB393035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>
            <a:extLst>
              <a:ext uri="{FF2B5EF4-FFF2-40B4-BE49-F238E27FC236}">
                <a16:creationId xmlns:a16="http://schemas.microsoft.com/office/drawing/2014/main" id="{65BBC8FC-489B-4ED9-AF2F-AA9A36DE792F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530" tIns="47765" rIns="95530" bIns="47765" numCol="1" anchor="t" anchorCtr="0" compatLnSpc="1">
            <a:prstTxWarp prst="textNoShape">
              <a:avLst/>
            </a:prstTxWarp>
          </a:bodyPr>
          <a:lstStyle>
            <a:lvl1pPr defTabSz="955731" eaLnBrk="1" hangingPunct="1">
              <a:defRPr sz="1300">
                <a:latin typeface="Arial" charset="0"/>
                <a:ea typeface="ＭＳ Ｐゴシック" pitchFamily="50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10243" name="Rectangle 3">
            <a:extLst>
              <a:ext uri="{FF2B5EF4-FFF2-40B4-BE49-F238E27FC236}">
                <a16:creationId xmlns:a16="http://schemas.microsoft.com/office/drawing/2014/main" id="{4E2DB376-E868-4DD4-9223-E903B5B640F0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49688" y="0"/>
            <a:ext cx="29464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530" tIns="47765" rIns="95530" bIns="47765" numCol="1" anchor="t" anchorCtr="0" compatLnSpc="1">
            <a:prstTxWarp prst="textNoShape">
              <a:avLst/>
            </a:prstTxWarp>
          </a:bodyPr>
          <a:lstStyle>
            <a:lvl1pPr algn="r" defTabSz="955731" eaLnBrk="1" hangingPunct="1">
              <a:defRPr sz="1300">
                <a:latin typeface="Arial" charset="0"/>
                <a:ea typeface="ＭＳ Ｐゴシック" pitchFamily="50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2052" name="Rectangle 4">
            <a:extLst>
              <a:ext uri="{FF2B5EF4-FFF2-40B4-BE49-F238E27FC236}">
                <a16:creationId xmlns:a16="http://schemas.microsoft.com/office/drawing/2014/main" id="{B0284F2D-64EA-4428-B91B-8343D4AF2513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9163" y="744538"/>
            <a:ext cx="4962525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5" name="Rectangle 5">
            <a:extLst>
              <a:ext uri="{FF2B5EF4-FFF2-40B4-BE49-F238E27FC236}">
                <a16:creationId xmlns:a16="http://schemas.microsoft.com/office/drawing/2014/main" id="{7FDE79A3-1EE2-4114-A431-29F038B45188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450" y="4714875"/>
            <a:ext cx="5438775" cy="446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530" tIns="47765" rIns="95530" bIns="4776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 noProof="0"/>
              <a:t>マスタ テキストの書式設定</a:t>
            </a:r>
          </a:p>
          <a:p>
            <a:pPr lvl="1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</a:p>
        </p:txBody>
      </p:sp>
      <p:sp>
        <p:nvSpPr>
          <p:cNvPr id="10246" name="Rectangle 6">
            <a:extLst>
              <a:ext uri="{FF2B5EF4-FFF2-40B4-BE49-F238E27FC236}">
                <a16:creationId xmlns:a16="http://schemas.microsoft.com/office/drawing/2014/main" id="{72F202A3-2F5E-4576-B985-7DED6FE04CC5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9750"/>
            <a:ext cx="29464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530" tIns="47765" rIns="95530" bIns="47765" numCol="1" anchor="b" anchorCtr="0" compatLnSpc="1">
            <a:prstTxWarp prst="textNoShape">
              <a:avLst/>
            </a:prstTxWarp>
          </a:bodyPr>
          <a:lstStyle>
            <a:lvl1pPr defTabSz="955731" eaLnBrk="1" hangingPunct="1">
              <a:defRPr sz="1300">
                <a:latin typeface="Arial" charset="0"/>
                <a:ea typeface="ＭＳ Ｐゴシック" pitchFamily="50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10247" name="Rectangle 7">
            <a:extLst>
              <a:ext uri="{FF2B5EF4-FFF2-40B4-BE49-F238E27FC236}">
                <a16:creationId xmlns:a16="http://schemas.microsoft.com/office/drawing/2014/main" id="{FC07F1A8-7CAD-4604-8B13-582D150734A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530" tIns="47765" rIns="95530" bIns="47765" numCol="1" anchor="b" anchorCtr="0" compatLnSpc="1">
            <a:prstTxWarp prst="textNoShape">
              <a:avLst/>
            </a:prstTxWarp>
          </a:bodyPr>
          <a:lstStyle>
            <a:lvl1pPr algn="r" defTabSz="955731" eaLnBrk="1" hangingPunct="1">
              <a:defRPr sz="1300"/>
            </a:lvl1pPr>
          </a:lstStyle>
          <a:p>
            <a:pPr>
              <a:defRPr/>
            </a:pPr>
            <a:fld id="{886F9A47-D42A-49B4-BE17-4DCDAE1AF40D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7">
            <a:extLst>
              <a:ext uri="{FF2B5EF4-FFF2-40B4-BE49-F238E27FC236}">
                <a16:creationId xmlns:a16="http://schemas.microsoft.com/office/drawing/2014/main" id="{A070662D-6494-4230-B80A-4977E8CE851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6EF2F441-707F-480F-AF62-C5E20B552358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1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5123" name="Rectangle 2">
            <a:extLst>
              <a:ext uri="{FF2B5EF4-FFF2-40B4-BE49-F238E27FC236}">
                <a16:creationId xmlns:a16="http://schemas.microsoft.com/office/drawing/2014/main" id="{3D809C93-9267-43FE-B225-F5E8926852C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4" name="Rectangle 3">
            <a:extLst>
              <a:ext uri="{FF2B5EF4-FFF2-40B4-BE49-F238E27FC236}">
                <a16:creationId xmlns:a16="http://schemas.microsoft.com/office/drawing/2014/main" id="{FE64AD81-87AC-451F-8CB4-04C29BF08F2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ja-JP" altLang="ja-JP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>
            <a:extLst>
              <a:ext uri="{FF2B5EF4-FFF2-40B4-BE49-F238E27FC236}">
                <a16:creationId xmlns:a16="http://schemas.microsoft.com/office/drawing/2014/main" id="{9442BEA1-7006-48BD-B7C2-27AB0B38A8F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C933F4D7-4CBA-4FA8-B4BD-567BE90C191B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2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34819" name="Rectangle 7">
            <a:extLst>
              <a:ext uri="{FF2B5EF4-FFF2-40B4-BE49-F238E27FC236}">
                <a16:creationId xmlns:a16="http://schemas.microsoft.com/office/drawing/2014/main" id="{774FE409-30A9-4EAD-8814-723837384E36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24282D9F-87FC-4AB4-B67C-AE7E3DABE376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2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34820" name="Rectangle 2">
            <a:extLst>
              <a:ext uri="{FF2B5EF4-FFF2-40B4-BE49-F238E27FC236}">
                <a16:creationId xmlns:a16="http://schemas.microsoft.com/office/drawing/2014/main" id="{6EB16652-CC82-4CFE-B2C1-2558478EFF2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34821" name="Rectangle 3">
            <a:extLst>
              <a:ext uri="{FF2B5EF4-FFF2-40B4-BE49-F238E27FC236}">
                <a16:creationId xmlns:a16="http://schemas.microsoft.com/office/drawing/2014/main" id="{ACD001E7-3D8C-4391-A6E6-A56958208E5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28771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Rectangle 7">
            <a:extLst>
              <a:ext uri="{FF2B5EF4-FFF2-40B4-BE49-F238E27FC236}">
                <a16:creationId xmlns:a16="http://schemas.microsoft.com/office/drawing/2014/main" id="{8259A267-85E7-420C-A333-F364B0A8DBE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5F69A7F9-5E7F-4536-87D3-455ADC3AA4BA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7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155651" name="Rectangle 7">
            <a:extLst>
              <a:ext uri="{FF2B5EF4-FFF2-40B4-BE49-F238E27FC236}">
                <a16:creationId xmlns:a16="http://schemas.microsoft.com/office/drawing/2014/main" id="{887C1732-88DE-4EFD-A75D-6131389937DF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4CCC77A7-079B-4689-B0B4-7E43C765BC84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7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155652" name="Rectangle 2">
            <a:extLst>
              <a:ext uri="{FF2B5EF4-FFF2-40B4-BE49-F238E27FC236}">
                <a16:creationId xmlns:a16="http://schemas.microsoft.com/office/drawing/2014/main" id="{5A68ABCF-9D8D-4312-94A3-1177EF7A93D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155653" name="Rectangle 3">
            <a:extLst>
              <a:ext uri="{FF2B5EF4-FFF2-40B4-BE49-F238E27FC236}">
                <a16:creationId xmlns:a16="http://schemas.microsoft.com/office/drawing/2014/main" id="{53C073AD-B8D8-462E-B5C2-622D6B4CCFF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74792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Rectangle 7">
            <a:extLst>
              <a:ext uri="{FF2B5EF4-FFF2-40B4-BE49-F238E27FC236}">
                <a16:creationId xmlns:a16="http://schemas.microsoft.com/office/drawing/2014/main" id="{8259A267-85E7-420C-A333-F364B0A8DBE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5F69A7F9-5E7F-4536-87D3-455ADC3AA4BA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8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155651" name="Rectangle 7">
            <a:extLst>
              <a:ext uri="{FF2B5EF4-FFF2-40B4-BE49-F238E27FC236}">
                <a16:creationId xmlns:a16="http://schemas.microsoft.com/office/drawing/2014/main" id="{887C1732-88DE-4EFD-A75D-6131389937DF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4CCC77A7-079B-4689-B0B4-7E43C765BC84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8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155652" name="Rectangle 2">
            <a:extLst>
              <a:ext uri="{FF2B5EF4-FFF2-40B4-BE49-F238E27FC236}">
                <a16:creationId xmlns:a16="http://schemas.microsoft.com/office/drawing/2014/main" id="{5A68ABCF-9D8D-4312-94A3-1177EF7A93D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155653" name="Rectangle 3">
            <a:extLst>
              <a:ext uri="{FF2B5EF4-FFF2-40B4-BE49-F238E27FC236}">
                <a16:creationId xmlns:a16="http://schemas.microsoft.com/office/drawing/2014/main" id="{53C073AD-B8D8-462E-B5C2-622D6B4CCFF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43653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Rectangle 7">
            <a:extLst>
              <a:ext uri="{FF2B5EF4-FFF2-40B4-BE49-F238E27FC236}">
                <a16:creationId xmlns:a16="http://schemas.microsoft.com/office/drawing/2014/main" id="{8259A267-85E7-420C-A333-F364B0A8DBE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5F69A7F9-5E7F-4536-87D3-455ADC3AA4BA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9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155651" name="Rectangle 7">
            <a:extLst>
              <a:ext uri="{FF2B5EF4-FFF2-40B4-BE49-F238E27FC236}">
                <a16:creationId xmlns:a16="http://schemas.microsoft.com/office/drawing/2014/main" id="{887C1732-88DE-4EFD-A75D-6131389937DF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4CCC77A7-079B-4689-B0B4-7E43C765BC84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9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155652" name="Rectangle 2">
            <a:extLst>
              <a:ext uri="{FF2B5EF4-FFF2-40B4-BE49-F238E27FC236}">
                <a16:creationId xmlns:a16="http://schemas.microsoft.com/office/drawing/2014/main" id="{5A68ABCF-9D8D-4312-94A3-1177EF7A93D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155653" name="Rectangle 3">
            <a:extLst>
              <a:ext uri="{FF2B5EF4-FFF2-40B4-BE49-F238E27FC236}">
                <a16:creationId xmlns:a16="http://schemas.microsoft.com/office/drawing/2014/main" id="{53C073AD-B8D8-462E-B5C2-622D6B4CCFF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32844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Rectangle 7">
            <a:extLst>
              <a:ext uri="{FF2B5EF4-FFF2-40B4-BE49-F238E27FC236}">
                <a16:creationId xmlns:a16="http://schemas.microsoft.com/office/drawing/2014/main" id="{8259A267-85E7-420C-A333-F364B0A8DBE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15963" indent="-274638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0172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543050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1984375" indent="-219075" defTabSz="9556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>
              <a:spcBef>
                <a:spcPct val="0"/>
              </a:spcBef>
            </a:pPr>
            <a:fld id="{5F69A7F9-5E7F-4536-87D3-455ADC3AA4BA}" type="slidenum">
              <a:rPr lang="en-US" altLang="ja-JP" sz="1300" smtClean="0">
                <a:ea typeface="ＭＳ Ｐゴシック" panose="020B0600070205080204" pitchFamily="50" charset="-128"/>
              </a:rPr>
              <a:pPr>
                <a:spcBef>
                  <a:spcPct val="0"/>
                </a:spcBef>
              </a:pPr>
              <a:t>10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155651" name="Rectangle 7">
            <a:extLst>
              <a:ext uri="{FF2B5EF4-FFF2-40B4-BE49-F238E27FC236}">
                <a16:creationId xmlns:a16="http://schemas.microsoft.com/office/drawing/2014/main" id="{887C1732-88DE-4EFD-A75D-6131389937DF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30" tIns="47765" rIns="95530" bIns="47765" anchor="b"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明朝" panose="02020600040205080304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4CCC77A7-079B-4689-B0B4-7E43C765BC84}" type="slidenum">
              <a:rPr lang="en-US" altLang="ja-JP" sz="1300">
                <a:ea typeface="ＭＳ Ｐゴシック" panose="020B0600070205080204" pitchFamily="50" charset="-128"/>
              </a:rPr>
              <a:pPr algn="r" eaLnBrk="1" hangingPunct="1">
                <a:spcBef>
                  <a:spcPct val="0"/>
                </a:spcBef>
              </a:pPr>
              <a:t>10</a:t>
            </a:fld>
            <a:endParaRPr lang="en-US" altLang="ja-JP" sz="1300">
              <a:ea typeface="ＭＳ Ｐゴシック" panose="020B0600070205080204" pitchFamily="50" charset="-128"/>
            </a:endParaRPr>
          </a:p>
        </p:txBody>
      </p:sp>
      <p:sp>
        <p:nvSpPr>
          <p:cNvPr id="155652" name="Rectangle 2">
            <a:extLst>
              <a:ext uri="{FF2B5EF4-FFF2-40B4-BE49-F238E27FC236}">
                <a16:creationId xmlns:a16="http://schemas.microsoft.com/office/drawing/2014/main" id="{5A68ABCF-9D8D-4312-94A3-1177EF7A93D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155653" name="Rectangle 3">
            <a:extLst>
              <a:ext uri="{FF2B5EF4-FFF2-40B4-BE49-F238E27FC236}">
                <a16:creationId xmlns:a16="http://schemas.microsoft.com/office/drawing/2014/main" id="{53C073AD-B8D8-462E-B5C2-622D6B4CCFF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  <a:p>
            <a:pPr eaLnBrk="1" hangingPunct="1"/>
            <a:endParaRPr lang="en-US" altLang="ja-JP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66190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ja-JP" altLang="en-US"/>
              <a:t>マスタ サブタイトルの書式設定</a:t>
            </a:r>
          </a:p>
        </p:txBody>
      </p:sp>
      <p:sp>
        <p:nvSpPr>
          <p:cNvPr id="4" name="Rectangle 19">
            <a:extLst>
              <a:ext uri="{FF2B5EF4-FFF2-40B4-BE49-F238E27FC236}">
                <a16:creationId xmlns:a16="http://schemas.microsoft.com/office/drawing/2014/main" id="{F32723B8-0C0F-4023-9515-89DBD94C4C68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38202A8-DC28-40F8-B34D-7E351AFD5734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0872440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Rectangle 19">
            <a:extLst>
              <a:ext uri="{FF2B5EF4-FFF2-40B4-BE49-F238E27FC236}">
                <a16:creationId xmlns:a16="http://schemas.microsoft.com/office/drawing/2014/main" id="{60605CF9-367C-4EDD-9262-F5661ED64629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9FF3FBA-A6E8-4E2F-8202-E19DB1675105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4704146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Rectangle 19">
            <a:extLst>
              <a:ext uri="{FF2B5EF4-FFF2-40B4-BE49-F238E27FC236}">
                <a16:creationId xmlns:a16="http://schemas.microsoft.com/office/drawing/2014/main" id="{53FFFB8C-EF18-44DC-84AD-CFB121F3F7DC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A640E97-F643-474E-908F-4C58C196E670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9098736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タイトル、テキスト、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5" name="Rectangle 19">
            <a:extLst>
              <a:ext uri="{FF2B5EF4-FFF2-40B4-BE49-F238E27FC236}">
                <a16:creationId xmlns:a16="http://schemas.microsoft.com/office/drawing/2014/main" id="{E592543A-8639-4719-824A-97E00937480F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561DBE8-1631-4B0D-A091-0D6713252FF4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8592623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タイトルと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表プレースホルダ 2"/>
          <p:cNvSpPr>
            <a:spLocks noGrp="1"/>
          </p:cNvSpPr>
          <p:nvPr>
            <p:ph type="tbl"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endParaRPr lang="ja-JP" altLang="en-US" noProof="0" dirty="0"/>
          </a:p>
        </p:txBody>
      </p:sp>
      <p:sp>
        <p:nvSpPr>
          <p:cNvPr id="4" name="Rectangle 19">
            <a:extLst>
              <a:ext uri="{FF2B5EF4-FFF2-40B4-BE49-F238E27FC236}">
                <a16:creationId xmlns:a16="http://schemas.microsoft.com/office/drawing/2014/main" id="{9B12C981-8162-406E-B1B5-7AB3AB14D189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4AB4FB5-F03A-488C-9A1F-6E40CFF90975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2832380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Rectangle 19">
            <a:extLst>
              <a:ext uri="{FF2B5EF4-FFF2-40B4-BE49-F238E27FC236}">
                <a16:creationId xmlns:a16="http://schemas.microsoft.com/office/drawing/2014/main" id="{A18C0032-133A-45C6-8397-3C90F4840CC0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6ABFBD9-F114-46B1-AB90-177B6D51FC56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090567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ja-JP" altLang="en-US"/>
              <a:t>マスタ テキストの書式設定</a:t>
            </a:r>
          </a:p>
        </p:txBody>
      </p:sp>
      <p:sp>
        <p:nvSpPr>
          <p:cNvPr id="4" name="Rectangle 19">
            <a:extLst>
              <a:ext uri="{FF2B5EF4-FFF2-40B4-BE49-F238E27FC236}">
                <a16:creationId xmlns:a16="http://schemas.microsoft.com/office/drawing/2014/main" id="{C49E8ACF-B788-4B1E-B700-20B2CF93C050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FC650B0-01D6-48B8-9D57-B5DD72989CE0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3810749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コンテンツ プレースホル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5" name="Rectangle 19">
            <a:extLst>
              <a:ext uri="{FF2B5EF4-FFF2-40B4-BE49-F238E27FC236}">
                <a16:creationId xmlns:a16="http://schemas.microsoft.com/office/drawing/2014/main" id="{25C97FD9-06BC-4CDA-BA79-3608C8061E4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C9CFD54-FA5E-4759-BFED-DAB3CBC98A02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5510646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 テキストの書式設定</a:t>
            </a:r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5" name="テキスト プレースホル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 テキストの書式設定</a:t>
            </a:r>
          </a:p>
        </p:txBody>
      </p:sp>
      <p:sp>
        <p:nvSpPr>
          <p:cNvPr id="6" name="コンテンツ プレースホル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7" name="Rectangle 19">
            <a:extLst>
              <a:ext uri="{FF2B5EF4-FFF2-40B4-BE49-F238E27FC236}">
                <a16:creationId xmlns:a16="http://schemas.microsoft.com/office/drawing/2014/main" id="{D7B5803F-4D61-41F6-84BA-3B724968B034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A924DF3-1DCA-466E-881B-EACA19E176B9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0623873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Rectangle 19">
            <a:extLst>
              <a:ext uri="{FF2B5EF4-FFF2-40B4-BE49-F238E27FC236}">
                <a16:creationId xmlns:a16="http://schemas.microsoft.com/office/drawing/2014/main" id="{87391BF0-FC0F-410C-9E65-B78E650C89D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F4ADAD5-695D-4D03-9527-09AD42A192BC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7325991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9">
            <a:extLst>
              <a:ext uri="{FF2B5EF4-FFF2-40B4-BE49-F238E27FC236}">
                <a16:creationId xmlns:a16="http://schemas.microsoft.com/office/drawing/2014/main" id="{B9F1CC20-48AC-48DD-9C7B-411B43856214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3185C91-324E-4D3C-B761-22BEA3C79139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8155109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 テキストの書式設定</a:t>
            </a:r>
          </a:p>
        </p:txBody>
      </p:sp>
      <p:sp>
        <p:nvSpPr>
          <p:cNvPr id="5" name="Rectangle 19">
            <a:extLst>
              <a:ext uri="{FF2B5EF4-FFF2-40B4-BE49-F238E27FC236}">
                <a16:creationId xmlns:a16="http://schemas.microsoft.com/office/drawing/2014/main" id="{2A086CC4-2301-4077-BADA-C31BFE1A75F9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3B9AB52-ACDC-4138-989D-F8ABCB325DEF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9958760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図プレースホル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ja-JP" altLang="en-US" noProof="0" dirty="0"/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 テキストの書式設定</a:t>
            </a:r>
          </a:p>
        </p:txBody>
      </p:sp>
      <p:sp>
        <p:nvSpPr>
          <p:cNvPr id="5" name="Rectangle 19">
            <a:extLst>
              <a:ext uri="{FF2B5EF4-FFF2-40B4-BE49-F238E27FC236}">
                <a16:creationId xmlns:a16="http://schemas.microsoft.com/office/drawing/2014/main" id="{CC3CF1E0-F793-444E-9415-D400DF8595B7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3594BD7-D184-4128-AC3F-D1E2BC543B32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3170699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3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8" descr="１番左">
            <a:extLst>
              <a:ext uri="{FF2B5EF4-FFF2-40B4-BE49-F238E27FC236}">
                <a16:creationId xmlns:a16="http://schemas.microsoft.com/office/drawing/2014/main" id="{717DA4B2-F53F-41ED-A5F2-E038E5412F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55113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2">
            <a:extLst>
              <a:ext uri="{FF2B5EF4-FFF2-40B4-BE49-F238E27FC236}">
                <a16:creationId xmlns:a16="http://schemas.microsoft.com/office/drawing/2014/main" id="{B1BEA4C7-F853-4B48-A464-064A4525398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/>
              <a:t>マスタ タイトルの書式設定</a:t>
            </a:r>
          </a:p>
        </p:txBody>
      </p:sp>
      <p:sp>
        <p:nvSpPr>
          <p:cNvPr id="1028" name="Rectangle 3">
            <a:extLst>
              <a:ext uri="{FF2B5EF4-FFF2-40B4-BE49-F238E27FC236}">
                <a16:creationId xmlns:a16="http://schemas.microsoft.com/office/drawing/2014/main" id="{16C52D58-AAA4-4DEA-83CB-D5D066030EE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1029" name="Line 7">
            <a:extLst>
              <a:ext uri="{FF2B5EF4-FFF2-40B4-BE49-F238E27FC236}">
                <a16:creationId xmlns:a16="http://schemas.microsoft.com/office/drawing/2014/main" id="{1EA8F75F-11CC-4827-B956-08125A29CA7D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6597650"/>
            <a:ext cx="914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ja-JP" altLang="en-US"/>
          </a:p>
        </p:txBody>
      </p:sp>
      <p:pic>
        <p:nvPicPr>
          <p:cNvPr id="1030" name="Picture 17" descr="191_english5">
            <a:extLst>
              <a:ext uri="{FF2B5EF4-FFF2-40B4-BE49-F238E27FC236}">
                <a16:creationId xmlns:a16="http://schemas.microsoft.com/office/drawing/2014/main" id="{41F531CE-485F-4AA9-873D-8851F91E6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0338" y="6689725"/>
            <a:ext cx="3706812" cy="7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43" name="Rectangle 19">
            <a:extLst>
              <a:ext uri="{FF2B5EF4-FFF2-40B4-BE49-F238E27FC236}">
                <a16:creationId xmlns:a16="http://schemas.microsoft.com/office/drawing/2014/main" id="{8692F46B-9FF1-40FC-AD09-BBEAAF3230AE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>
                <a:solidFill>
                  <a:srgbClr val="4D4D4D"/>
                </a:solidFill>
              </a:defRPr>
            </a:lvl1pPr>
          </a:lstStyle>
          <a:p>
            <a:pPr>
              <a:defRPr/>
            </a:pPr>
            <a:fld id="{795B6187-80D2-4FDD-86B3-39D67447CDF3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  <p:graphicFrame>
        <p:nvGraphicFramePr>
          <p:cNvPr id="1032" name="Object 20">
            <a:extLst>
              <a:ext uri="{FF2B5EF4-FFF2-40B4-BE49-F238E27FC236}">
                <a16:creationId xmlns:a16="http://schemas.microsoft.com/office/drawing/2014/main" id="{4A596FD6-F3E4-4C39-9A2A-455AE871F2F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372475" y="15875"/>
          <a:ext cx="623888" cy="350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 DESIGNER" r:id="rId17" imgW="2743200" imgH="1536480" progId="Corel DESIGNER.Graphic.10">
                  <p:embed/>
                </p:oleObj>
              </mc:Choice>
              <mc:Fallback>
                <p:oleObj name="Corel DESIGNER" r:id="rId17" imgW="2743200" imgH="1536480" progId="Corel DESIGNER.Graphic.10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72475" y="15875"/>
                        <a:ext cx="623888" cy="350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rgbClr val="4D4D4D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rgbClr val="4D4D4D"/>
          </a:solidFill>
          <a:latin typeface="Arial" charset="0"/>
          <a:ea typeface="ＭＳ Ｐゴシック" pitchFamily="50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rgbClr val="4D4D4D"/>
          </a:solidFill>
          <a:latin typeface="Arial" charset="0"/>
          <a:ea typeface="ＭＳ Ｐゴシック" pitchFamily="50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rgbClr val="4D4D4D"/>
          </a:solidFill>
          <a:latin typeface="Arial" charset="0"/>
          <a:ea typeface="ＭＳ Ｐゴシック" pitchFamily="50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rgbClr val="4D4D4D"/>
          </a:solidFill>
          <a:latin typeface="Arial" charset="0"/>
          <a:ea typeface="ＭＳ Ｐゴシック" pitchFamily="50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4400">
          <a:solidFill>
            <a:srgbClr val="4D4D4D"/>
          </a:solidFill>
          <a:latin typeface="Arial" charset="0"/>
          <a:ea typeface="ＭＳ Ｐゴシック" pitchFamily="50" charset="-128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4400">
          <a:solidFill>
            <a:srgbClr val="4D4D4D"/>
          </a:solidFill>
          <a:latin typeface="Arial" charset="0"/>
          <a:ea typeface="ＭＳ Ｐゴシック" pitchFamily="50" charset="-128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4400">
          <a:solidFill>
            <a:srgbClr val="4D4D4D"/>
          </a:solidFill>
          <a:latin typeface="Arial" charset="0"/>
          <a:ea typeface="ＭＳ Ｐゴシック" pitchFamily="50" charset="-128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4400">
          <a:solidFill>
            <a:srgbClr val="4D4D4D"/>
          </a:solidFill>
          <a:latin typeface="Arial" charset="0"/>
          <a:ea typeface="ＭＳ Ｐゴシック" pitchFamily="50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kumimoji="1" sz="3200">
          <a:solidFill>
            <a:srgbClr val="4D4D4D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kumimoji="1" sz="2800">
          <a:solidFill>
            <a:srgbClr val="4D4D4D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400">
          <a:solidFill>
            <a:srgbClr val="4D4D4D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rgbClr val="4D4D4D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>
          <a:solidFill>
            <a:srgbClr val="4D4D4D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rgbClr val="4D4D4D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rgbClr val="4D4D4D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rgbClr val="4D4D4D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rgbClr val="4D4D4D"/>
          </a:solidFill>
          <a:latin typeface="+mn-lt"/>
          <a:ea typeface="+mn-ea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rtm.org/openrtm/ja/node/6551" TargetMode="External"/><Relationship Id="rId2" Type="http://schemas.openxmlformats.org/officeDocument/2006/relationships/hyperlink" Target="https://openrtm.org/openrtm/ja/node/6550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hyperlink" Target="http://opencv.jp/opencv-2svn/cpp/feature_detection.html#cv-houghcircle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3D0420F4-996A-4A7F-92AC-C63C791BA67D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539750" y="2130425"/>
            <a:ext cx="8064500" cy="1470025"/>
          </a:xfrm>
        </p:spPr>
        <p:txBody>
          <a:bodyPr/>
          <a:lstStyle/>
          <a:p>
            <a:pPr algn="l" eaLnBrk="1" hangingPunct="1"/>
            <a:r>
              <a:rPr lang="ja-JP" altLang="en-US" b="1" dirty="0"/>
              <a:t>画像処理実習</a:t>
            </a:r>
            <a:endParaRPr lang="ja-JP" altLang="en-US" sz="3600" dirty="0">
              <a:solidFill>
                <a:srgbClr val="5F5F5F"/>
              </a:solidFill>
            </a:endParaRPr>
          </a:p>
        </p:txBody>
      </p:sp>
      <p:sp>
        <p:nvSpPr>
          <p:cNvPr id="4099" name="Rectangle 3">
            <a:extLst>
              <a:ext uri="{FF2B5EF4-FFF2-40B4-BE49-F238E27FC236}">
                <a16:creationId xmlns:a16="http://schemas.microsoft.com/office/drawing/2014/main" id="{D316F952-3057-4467-BFE3-14C7CB052F00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250825" y="4700588"/>
            <a:ext cx="7304088" cy="1752600"/>
          </a:xfrm>
        </p:spPr>
        <p:txBody>
          <a:bodyPr/>
          <a:lstStyle/>
          <a:p>
            <a:pPr algn="l" eaLnBrk="1" hangingPunct="1"/>
            <a:r>
              <a:rPr lang="ja-JP" altLang="en-US" dirty="0">
                <a:solidFill>
                  <a:srgbClr val="5F5F5F"/>
                </a:solidFill>
              </a:rPr>
              <a:t>宮本 信彦</a:t>
            </a:r>
          </a:p>
          <a:p>
            <a:pPr algn="l" eaLnBrk="1" hangingPunct="1"/>
            <a:r>
              <a:rPr lang="ja-JP" altLang="en-US" sz="2000" dirty="0">
                <a:solidFill>
                  <a:srgbClr val="5F5F5F"/>
                </a:solidFill>
              </a:rPr>
              <a:t>国立研究開発法人産業技術総合研究所</a:t>
            </a:r>
          </a:p>
          <a:p>
            <a:pPr algn="l" eaLnBrk="1" hangingPunct="1"/>
            <a:r>
              <a:rPr lang="ja-JP" altLang="en-US" sz="2000">
                <a:solidFill>
                  <a:srgbClr val="5F5F5F"/>
                </a:solidFill>
              </a:rPr>
              <a:t>インテリジェントシステム研究部門</a:t>
            </a:r>
          </a:p>
        </p:txBody>
      </p:sp>
      <p:pic>
        <p:nvPicPr>
          <p:cNvPr id="4100" name="Picture 7">
            <a:extLst>
              <a:ext uri="{FF2B5EF4-FFF2-40B4-BE49-F238E27FC236}">
                <a16:creationId xmlns:a16="http://schemas.microsoft.com/office/drawing/2014/main" id="{20EB0BFE-E04B-4CEC-A448-BD556964CB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1638" y="4149725"/>
            <a:ext cx="3514725" cy="2300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Rectangle 11">
            <a:extLst>
              <a:ext uri="{FF2B5EF4-FFF2-40B4-BE49-F238E27FC236}">
                <a16:creationId xmlns:a16="http://schemas.microsoft.com/office/drawing/2014/main" id="{804DCAB1-F3CD-4681-96A8-AD9455028897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/>
            <a:r>
              <a:rPr lang="en-US" altLang="ja-JP" sz="3200" dirty="0" err="1">
                <a:solidFill>
                  <a:srgbClr val="5F5F5F"/>
                </a:solidFill>
              </a:rPr>
              <a:t>RaspberryPi</a:t>
            </a:r>
            <a:r>
              <a:rPr lang="en-US" altLang="ja-JP" sz="3200" dirty="0">
                <a:solidFill>
                  <a:srgbClr val="5F5F5F"/>
                </a:solidFill>
              </a:rPr>
              <a:t> Mouse LiDAR</a:t>
            </a:r>
            <a:r>
              <a:rPr lang="ja-JP" altLang="en-US" sz="3200" dirty="0">
                <a:solidFill>
                  <a:srgbClr val="5F5F5F"/>
                </a:solidFill>
              </a:rPr>
              <a:t>付きを選択した場合</a:t>
            </a:r>
            <a:endParaRPr lang="en-US" altLang="ja-JP" sz="3200" dirty="0">
              <a:solidFill>
                <a:srgbClr val="5F5F5F"/>
              </a:solidFill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1DB00676-3F33-42B9-9C10-8992DFD50B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4946" y="1264463"/>
            <a:ext cx="8326438" cy="629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  <a:defRPr/>
            </a:pPr>
            <a:r>
              <a:rPr lang="ja-JP" altLang="en-US" sz="2400" kern="0" dirty="0">
                <a:solidFill>
                  <a:srgbClr val="5F5F5F"/>
                </a:solidFill>
              </a:rPr>
              <a:t>ネームサーバーを起動する</a:t>
            </a:r>
            <a:endParaRPr lang="en-US" altLang="ja-JP" sz="24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altLang="ja-JP" sz="2000" kern="0" dirty="0">
                <a:solidFill>
                  <a:srgbClr val="FF0000"/>
                </a:solidFill>
              </a:rPr>
              <a:t>Start </a:t>
            </a:r>
            <a:r>
              <a:rPr lang="en-US" altLang="ja-JP" sz="2000" kern="0" dirty="0" err="1">
                <a:solidFill>
                  <a:srgbClr val="FF0000"/>
                </a:solidFill>
              </a:rPr>
              <a:t>NameServer</a:t>
            </a:r>
            <a:r>
              <a:rPr lang="ja-JP" altLang="en-US" sz="2000" kern="0" dirty="0">
                <a:solidFill>
                  <a:srgbClr val="5F5F5F"/>
                </a:solidFill>
              </a:rPr>
              <a:t>ボタンを押す</a:t>
            </a:r>
            <a:endParaRPr lang="en-US" altLang="ja-JP" sz="2000" kern="0" dirty="0">
              <a:solidFill>
                <a:srgbClr val="5F5F5F"/>
              </a:solidFill>
            </a:endParaRPr>
          </a:p>
          <a:p>
            <a:pPr eaLnBrk="1" hangingPunct="1">
              <a:lnSpc>
                <a:spcPct val="80000"/>
              </a:lnSpc>
              <a:defRPr/>
            </a:pPr>
            <a:endParaRPr lang="en-US" altLang="ja-JP" sz="2400" kern="0" dirty="0">
              <a:solidFill>
                <a:srgbClr val="5F5F5F"/>
              </a:solidFill>
            </a:endParaRPr>
          </a:p>
          <a:p>
            <a:pPr eaLnBrk="1" hangingPunct="1">
              <a:lnSpc>
                <a:spcPct val="80000"/>
              </a:lnSpc>
              <a:defRPr/>
            </a:pPr>
            <a:endParaRPr lang="en-US" altLang="ja-JP" sz="2400" kern="0" dirty="0">
              <a:solidFill>
                <a:srgbClr val="5F5F5F"/>
              </a:solidFill>
            </a:endParaRPr>
          </a:p>
          <a:p>
            <a:pPr eaLnBrk="1" hangingPunct="1">
              <a:lnSpc>
                <a:spcPct val="80000"/>
              </a:lnSpc>
              <a:defRPr/>
            </a:pPr>
            <a:endParaRPr lang="en-US" altLang="ja-JP" sz="2400" kern="0" dirty="0">
              <a:solidFill>
                <a:srgbClr val="5F5F5F"/>
              </a:solidFill>
            </a:endParaRPr>
          </a:p>
          <a:p>
            <a:pPr eaLnBrk="1" hangingPunct="1">
              <a:lnSpc>
                <a:spcPct val="80000"/>
              </a:lnSpc>
              <a:defRPr/>
            </a:pPr>
            <a:endParaRPr lang="en-US" altLang="ja-JP" sz="2400" kern="0" dirty="0">
              <a:solidFill>
                <a:srgbClr val="5F5F5F"/>
              </a:solidFill>
            </a:endParaRPr>
          </a:p>
          <a:p>
            <a:pPr eaLnBrk="1" hangingPunct="1">
              <a:lnSpc>
                <a:spcPct val="80000"/>
              </a:lnSpc>
              <a:defRPr/>
            </a:pPr>
            <a:endParaRPr lang="en-US" altLang="ja-JP" sz="2400" kern="0" dirty="0">
              <a:solidFill>
                <a:srgbClr val="5F5F5F"/>
              </a:solidFill>
            </a:endParaRPr>
          </a:p>
          <a:p>
            <a:pPr eaLnBrk="1" hangingPunct="1">
              <a:lnSpc>
                <a:spcPct val="80000"/>
              </a:lnSpc>
              <a:defRPr/>
            </a:pPr>
            <a:endParaRPr lang="en-US" altLang="ja-JP" sz="2400" kern="0" dirty="0">
              <a:solidFill>
                <a:srgbClr val="5F5F5F"/>
              </a:solidFill>
            </a:endParaRPr>
          </a:p>
          <a:p>
            <a:pPr marL="0" indent="0" eaLnBrk="1" hangingPunct="1">
              <a:lnSpc>
                <a:spcPct val="80000"/>
              </a:lnSpc>
              <a:buNone/>
              <a:defRPr/>
            </a:pPr>
            <a:endParaRPr lang="en-US" altLang="ja-JP" sz="2400" kern="0" dirty="0">
              <a:solidFill>
                <a:srgbClr val="5F5F5F"/>
              </a:solidFill>
            </a:endParaRPr>
          </a:p>
          <a:p>
            <a:pPr eaLnBrk="1" hangingPunct="1">
              <a:lnSpc>
                <a:spcPct val="80000"/>
              </a:lnSpc>
              <a:defRPr/>
            </a:pPr>
            <a:r>
              <a:rPr lang="en-US" altLang="ja-JP" sz="2400" kern="0" dirty="0" err="1">
                <a:solidFill>
                  <a:srgbClr val="5F5F5F"/>
                </a:solidFill>
              </a:rPr>
              <a:t>RaspberryPiMouseRTC</a:t>
            </a:r>
            <a:r>
              <a:rPr lang="ja-JP" altLang="en-US" sz="2400" kern="0" dirty="0">
                <a:solidFill>
                  <a:srgbClr val="5F5F5F"/>
                </a:solidFill>
              </a:rPr>
              <a:t>を起動する</a:t>
            </a:r>
            <a:endParaRPr lang="en-US" altLang="ja-JP" sz="24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altLang="ja-JP" sz="1800" kern="0" dirty="0" err="1">
                <a:solidFill>
                  <a:srgbClr val="FF0000"/>
                </a:solidFill>
              </a:rPr>
              <a:t>RaspberryPiMouseRTC</a:t>
            </a:r>
            <a:r>
              <a:rPr lang="ja-JP" altLang="en-US" sz="1800" kern="0" dirty="0">
                <a:solidFill>
                  <a:srgbClr val="5F5F5F"/>
                </a:solidFill>
              </a:rPr>
              <a:t>の</a:t>
            </a:r>
            <a:r>
              <a:rPr lang="en-US" altLang="ja-JP" sz="1800" kern="0" dirty="0">
                <a:solidFill>
                  <a:srgbClr val="FF0000"/>
                </a:solidFill>
              </a:rPr>
              <a:t>Start</a:t>
            </a:r>
            <a:r>
              <a:rPr lang="ja-JP" altLang="en-US" sz="1800" kern="0" dirty="0">
                <a:solidFill>
                  <a:srgbClr val="5F5F5F"/>
                </a:solidFill>
              </a:rPr>
              <a:t>を押す</a:t>
            </a:r>
            <a:endParaRPr lang="en-US" altLang="ja-JP" sz="1800" kern="0" dirty="0">
              <a:solidFill>
                <a:srgbClr val="5F5F5F"/>
              </a:solidFill>
            </a:endParaRPr>
          </a:p>
          <a:p>
            <a:pPr eaLnBrk="1" hangingPunct="1">
              <a:lnSpc>
                <a:spcPct val="80000"/>
              </a:lnSpc>
              <a:defRPr/>
            </a:pPr>
            <a:endParaRPr lang="en-US" altLang="ja-JP" sz="2000" kern="0" dirty="0">
              <a:solidFill>
                <a:srgbClr val="5F5F5F"/>
              </a:solidFill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C7635B6A-2EDB-45EB-ACC8-00B72890E9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96825" y="1893906"/>
            <a:ext cx="5742229" cy="21083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  <a:defRPr/>
            </a:pPr>
            <a:endParaRPr lang="en-US" altLang="ja-JP" sz="1800" kern="0" dirty="0">
              <a:solidFill>
                <a:srgbClr val="5F5F5F"/>
              </a:solidFill>
            </a:endParaRPr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E8E082EB-F82B-451F-B2FE-0E958BE483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6665" y="1898830"/>
            <a:ext cx="4950550" cy="2558856"/>
          </a:xfrm>
          <a:prstGeom prst="rect">
            <a:avLst/>
          </a:prstGeom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7D08C791-DB78-40B6-B070-6A71698E616F}"/>
              </a:ext>
            </a:extLst>
          </p:cNvPr>
          <p:cNvSpPr/>
          <p:nvPr/>
        </p:nvSpPr>
        <p:spPr>
          <a:xfrm>
            <a:off x="1875855" y="4068902"/>
            <a:ext cx="945105" cy="21094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noFill/>
            </a:endParaRP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63F06820-BF3F-4836-96F5-144181C86A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6685" y="5165862"/>
            <a:ext cx="4259255" cy="1692138"/>
          </a:xfrm>
          <a:prstGeom prst="rect">
            <a:avLst/>
          </a:prstGeom>
        </p:spPr>
      </p:pic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EC7F1230-9F1E-421D-981E-CEE8372AD669}"/>
              </a:ext>
            </a:extLst>
          </p:cNvPr>
          <p:cNvSpPr/>
          <p:nvPr/>
        </p:nvSpPr>
        <p:spPr>
          <a:xfrm>
            <a:off x="3036153" y="5714423"/>
            <a:ext cx="315035" cy="21094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9215418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>
            <a:extLst>
              <a:ext uri="{FF2B5EF4-FFF2-40B4-BE49-F238E27FC236}">
                <a16:creationId xmlns:a16="http://schemas.microsoft.com/office/drawing/2014/main" id="{4ED6E14A-C428-4F02-A7CA-77E398DF9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99" y="2857500"/>
            <a:ext cx="8229600" cy="1143000"/>
          </a:xfrm>
        </p:spPr>
        <p:txBody>
          <a:bodyPr/>
          <a:lstStyle/>
          <a:p>
            <a:r>
              <a:rPr lang="en-US" altLang="ja-JP" dirty="0"/>
              <a:t>RTC Builder</a:t>
            </a:r>
            <a:r>
              <a:rPr lang="ja-JP" altLang="en-US" dirty="0"/>
              <a:t>による</a:t>
            </a:r>
            <a:br>
              <a:rPr lang="en-US" altLang="ja-JP" dirty="0"/>
            </a:br>
            <a:r>
              <a:rPr lang="ja-JP" altLang="en-US" dirty="0"/>
              <a:t>ひな型コード生成</a:t>
            </a:r>
            <a:endParaRPr kumimoji="1"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70FC72A0-F186-4B99-827D-B6D7111D66C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52CEE09-DA46-4B27-9871-4B8D3D1571FA}" type="slidenum">
              <a:rPr lang="en-US" altLang="ja-JP" smtClean="0"/>
              <a:pPr>
                <a:defRPr/>
              </a:pPr>
              <a:t>11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7581608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FAFF2CF-8865-4FCD-9254-4BF4408C5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FFBD21-F0E1-44D5-A018-A3C72EA1C77F}" type="slidenum">
              <a:rPr lang="en-US" altLang="ja-JP" smtClean="0"/>
              <a:pPr>
                <a:defRPr/>
              </a:pPr>
              <a:t>12</a:t>
            </a:fld>
            <a:endParaRPr lang="en-US" altLang="ja-JP"/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67020CE7-AED9-4E5B-92A5-33ADB51AD2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403225"/>
            <a:ext cx="8805862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en-US" altLang="ja-JP" kern="0" dirty="0" err="1">
                <a:solidFill>
                  <a:srgbClr val="5F5F5F"/>
                </a:solidFill>
              </a:rPr>
              <a:t>RTCBuilder</a:t>
            </a:r>
            <a:r>
              <a:rPr lang="ja-JP" altLang="en-US" kern="0" dirty="0">
                <a:solidFill>
                  <a:srgbClr val="5F5F5F"/>
                </a:solidFill>
              </a:rPr>
              <a:t>起動</a:t>
            </a:r>
            <a:endParaRPr lang="en-US" altLang="ja-JP" kern="0" dirty="0">
              <a:solidFill>
                <a:srgbClr val="5F5F5F"/>
              </a:solidFill>
            </a:endParaRPr>
          </a:p>
        </p:txBody>
      </p:sp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8A5F05D2-8FA6-43C0-8D99-FE0DB71CDB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614" y="1377205"/>
            <a:ext cx="8345855" cy="1288740"/>
          </a:xfrm>
        </p:spPr>
        <p:txBody>
          <a:bodyPr/>
          <a:lstStyle/>
          <a:p>
            <a:r>
              <a:rPr kumimoji="1" lang="en-US" altLang="ja-JP" dirty="0" err="1"/>
              <a:t>RTSystemEditor</a:t>
            </a:r>
            <a:r>
              <a:rPr kumimoji="1" lang="ja-JP" altLang="en-US" dirty="0"/>
              <a:t>を起動中の場合</a:t>
            </a:r>
            <a:r>
              <a:rPr kumimoji="1" lang="ja-JP" altLang="en-US"/>
              <a:t>は、「</a:t>
            </a:r>
            <a:r>
              <a:rPr kumimoji="1" lang="ja-JP" altLang="en-US" dirty="0"/>
              <a:t>パースペクティブを開く」画面から起動する</a:t>
            </a: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4E291396-E84F-45B2-BAFF-BBEBC9E4FF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1820" y="2525540"/>
            <a:ext cx="4315936" cy="4049885"/>
          </a:xfrm>
          <a:prstGeom prst="rect">
            <a:avLst/>
          </a:prstGeom>
        </p:spPr>
      </p:pic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B651711B-FA7C-48D9-9B88-5346082036B9}"/>
              </a:ext>
            </a:extLst>
          </p:cNvPr>
          <p:cNvSpPr/>
          <p:nvPr/>
        </p:nvSpPr>
        <p:spPr>
          <a:xfrm>
            <a:off x="3131840" y="3871554"/>
            <a:ext cx="855095" cy="26800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F660FFA0-403E-4206-A674-10CDAF91F8CD}"/>
              </a:ext>
            </a:extLst>
          </p:cNvPr>
          <p:cNvSpPr/>
          <p:nvPr/>
        </p:nvSpPr>
        <p:spPr>
          <a:xfrm>
            <a:off x="6462210" y="2866748"/>
            <a:ext cx="270030" cy="26800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CCF41CB7-5CE4-45F3-90D1-C55202E425AE}"/>
              </a:ext>
            </a:extLst>
          </p:cNvPr>
          <p:cNvSpPr txBox="1"/>
          <p:nvPr/>
        </p:nvSpPr>
        <p:spPr>
          <a:xfrm>
            <a:off x="6057165" y="2528900"/>
            <a:ext cx="52354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ja-JP" altLang="en-US" sz="2000" b="1" dirty="0">
                <a:solidFill>
                  <a:srgbClr val="FF0000"/>
                </a:solidFill>
              </a:rPr>
              <a:t>①</a:t>
            </a:r>
            <a:endParaRPr lang="ja-JP" altLang="en-US" sz="2000" b="1" dirty="0">
              <a:solidFill>
                <a:srgbClr val="FF0000"/>
              </a:solidFill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AA2F58CB-B4C0-4B3F-BE5D-75C20744B8EF}"/>
              </a:ext>
            </a:extLst>
          </p:cNvPr>
          <p:cNvSpPr txBox="1"/>
          <p:nvPr/>
        </p:nvSpPr>
        <p:spPr>
          <a:xfrm>
            <a:off x="3980160" y="3939500"/>
            <a:ext cx="52354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ja-JP" altLang="en-US" sz="2000" b="1" dirty="0">
                <a:solidFill>
                  <a:srgbClr val="FF0000"/>
                </a:solidFill>
              </a:rPr>
              <a:t>②</a:t>
            </a:r>
            <a:endParaRPr lang="ja-JP" altLang="en-US" sz="2000" b="1" dirty="0">
              <a:solidFill>
                <a:srgbClr val="FF0000"/>
              </a:solidFill>
            </a:endParaRPr>
          </a:p>
        </p:txBody>
      </p:sp>
      <p:pic>
        <p:nvPicPr>
          <p:cNvPr id="16" name="図 15">
            <a:extLst>
              <a:ext uri="{FF2B5EF4-FFF2-40B4-BE49-F238E27FC236}">
                <a16:creationId xmlns:a16="http://schemas.microsoft.com/office/drawing/2014/main" id="{B0DC1B5A-8040-44C3-8F24-7087F29A78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7047" y="2544543"/>
            <a:ext cx="1199168" cy="11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9636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FAFF2CF-8865-4FCD-9254-4BF4408C5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FFBD21-F0E1-44D5-A018-A3C72EA1C77F}" type="slidenum">
              <a:rPr lang="en-US" altLang="ja-JP" smtClean="0"/>
              <a:pPr>
                <a:defRPr/>
              </a:pPr>
              <a:t>13</a:t>
            </a:fld>
            <a:endParaRPr lang="en-US" altLang="ja-JP"/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67020CE7-AED9-4E5B-92A5-33ADB51AD2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403225"/>
            <a:ext cx="8805862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ja-JP" altLang="en-US" kern="0" dirty="0">
                <a:solidFill>
                  <a:srgbClr val="5F5F5F"/>
                </a:solidFill>
              </a:rPr>
              <a:t>作成する</a:t>
            </a:r>
            <a:r>
              <a:rPr lang="en-US" altLang="ja-JP" kern="0" dirty="0">
                <a:solidFill>
                  <a:srgbClr val="5F5F5F"/>
                </a:solidFill>
              </a:rPr>
              <a:t>RTC</a:t>
            </a:r>
            <a:r>
              <a:rPr lang="ja-JP" altLang="en-US" kern="0" dirty="0">
                <a:solidFill>
                  <a:srgbClr val="5F5F5F"/>
                </a:solidFill>
              </a:rPr>
              <a:t>の概要</a:t>
            </a:r>
            <a:endParaRPr lang="en-US" altLang="ja-JP" kern="0" dirty="0">
              <a:solidFill>
                <a:srgbClr val="5F5F5F"/>
              </a:solidFill>
            </a:endParaRPr>
          </a:p>
        </p:txBody>
      </p:sp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8A5F05D2-8FA6-43C0-8D99-FE0DB71CDB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615" y="1377204"/>
            <a:ext cx="8229600" cy="1871775"/>
          </a:xfrm>
        </p:spPr>
        <p:txBody>
          <a:bodyPr/>
          <a:lstStyle/>
          <a:p>
            <a:r>
              <a:rPr kumimoji="1" lang="ja-JP" altLang="en-US" sz="2800" dirty="0"/>
              <a:t>カメラ画像から円形の位置を検出して、移動ロボットの向きを以下のように制御</a:t>
            </a:r>
            <a:endParaRPr kumimoji="1" lang="en-US" altLang="ja-JP" sz="2800" dirty="0"/>
          </a:p>
          <a:p>
            <a:pPr lvl="1"/>
            <a:r>
              <a:rPr lang="ja-JP" altLang="en-US" sz="2400" dirty="0"/>
              <a:t>円が画像の左側の場合は左回りに回転</a:t>
            </a:r>
            <a:endParaRPr lang="en-US" altLang="ja-JP" sz="2400" dirty="0"/>
          </a:p>
          <a:p>
            <a:pPr lvl="1"/>
            <a:r>
              <a:rPr lang="ja-JP" altLang="en-US" sz="2400" dirty="0"/>
              <a:t>円が画像の右側の場合は右回りに回転</a:t>
            </a:r>
            <a:endParaRPr kumimoji="1" lang="ja-JP" altLang="en-US" sz="2400" dirty="0"/>
          </a:p>
        </p:txBody>
      </p:sp>
      <p:pic>
        <p:nvPicPr>
          <p:cNvPr id="15" name="図 14">
            <a:extLst>
              <a:ext uri="{FF2B5EF4-FFF2-40B4-BE49-F238E27FC236}">
                <a16:creationId xmlns:a16="http://schemas.microsoft.com/office/drawing/2014/main" id="{A2BDA2BF-43F7-44B0-9795-828550625E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9" y="3119573"/>
            <a:ext cx="9144000" cy="3504782"/>
          </a:xfrm>
          <a:prstGeom prst="rect">
            <a:avLst/>
          </a:prstGeom>
        </p:spPr>
      </p:pic>
      <p:sp>
        <p:nvSpPr>
          <p:cNvPr id="17" name="吹き出し: 角を丸めた四角形 16">
            <a:extLst>
              <a:ext uri="{FF2B5EF4-FFF2-40B4-BE49-F238E27FC236}">
                <a16:creationId xmlns:a16="http://schemas.microsoft.com/office/drawing/2014/main" id="{C7368694-C47D-472A-9599-8E148140371C}"/>
              </a:ext>
            </a:extLst>
          </p:cNvPr>
          <p:cNvSpPr/>
          <p:nvPr/>
        </p:nvSpPr>
        <p:spPr>
          <a:xfrm>
            <a:off x="2816805" y="3381206"/>
            <a:ext cx="2952452" cy="587854"/>
          </a:xfrm>
          <a:prstGeom prst="wedgeRoundRectCallout">
            <a:avLst>
              <a:gd name="adj1" fmla="val 30201"/>
              <a:gd name="adj2" fmla="val 122881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2400" dirty="0">
                <a:solidFill>
                  <a:schemeClr val="tx1"/>
                </a:solidFill>
              </a:rPr>
              <a:t>今回作成する</a:t>
            </a:r>
            <a:r>
              <a:rPr kumimoji="1" lang="en-US" altLang="ja-JP" sz="2400" dirty="0">
                <a:solidFill>
                  <a:schemeClr val="tx1"/>
                </a:solidFill>
              </a:rPr>
              <a:t>RTC</a:t>
            </a:r>
            <a:endParaRPr kumimoji="1" lang="ja-JP" alt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3254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FAFF2CF-8865-4FCD-9254-4BF4408C5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FFBD21-F0E1-44D5-A018-A3C72EA1C77F}" type="slidenum">
              <a:rPr lang="en-US" altLang="ja-JP" smtClean="0"/>
              <a:pPr>
                <a:defRPr/>
              </a:pPr>
              <a:t>14</a:t>
            </a:fld>
            <a:endParaRPr lang="en-US" altLang="ja-JP"/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67020CE7-AED9-4E5B-92A5-33ADB51AD2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403225"/>
            <a:ext cx="8805862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ja-JP" altLang="en-US" kern="0" dirty="0">
                <a:solidFill>
                  <a:srgbClr val="5F5F5F"/>
                </a:solidFill>
              </a:rPr>
              <a:t>プロジェクト作成</a:t>
            </a:r>
            <a:endParaRPr lang="en-US" altLang="ja-JP" kern="0" dirty="0">
              <a:solidFill>
                <a:srgbClr val="5F5F5F"/>
              </a:solidFill>
            </a:endParaRPr>
          </a:p>
        </p:txBody>
      </p:sp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8A5F05D2-8FA6-43C0-8D99-FE0DB71CDB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615" y="1377205"/>
            <a:ext cx="8229600" cy="1288740"/>
          </a:xfrm>
        </p:spPr>
        <p:txBody>
          <a:bodyPr/>
          <a:lstStyle/>
          <a:p>
            <a:r>
              <a:rPr kumimoji="1" lang="ja-JP" altLang="en-US" dirty="0"/>
              <a:t>今回は「</a:t>
            </a:r>
            <a:r>
              <a:rPr kumimoji="1" lang="en-US" altLang="ja-JP" dirty="0" err="1"/>
              <a:t>CircleTracking</a:t>
            </a:r>
            <a:r>
              <a:rPr kumimoji="1" lang="ja-JP" altLang="en-US" dirty="0"/>
              <a:t>」という名前のプロジェクトを作成する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3FDCE98C-45B2-4325-A79C-5F675EFC56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680" y="2470663"/>
            <a:ext cx="6171429" cy="4104762"/>
          </a:xfrm>
          <a:prstGeom prst="rect">
            <a:avLst/>
          </a:prstGeom>
        </p:spPr>
      </p:pic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366F96EA-C6A7-46E3-9CA6-7D8414CF20DC}"/>
              </a:ext>
            </a:extLst>
          </p:cNvPr>
          <p:cNvSpPr/>
          <p:nvPr/>
        </p:nvSpPr>
        <p:spPr>
          <a:xfrm>
            <a:off x="2561289" y="2934742"/>
            <a:ext cx="270030" cy="26800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001DB577-8937-4973-B02F-52BCDC83A7DA}"/>
              </a:ext>
            </a:extLst>
          </p:cNvPr>
          <p:cNvSpPr txBox="1"/>
          <p:nvPr/>
        </p:nvSpPr>
        <p:spPr>
          <a:xfrm>
            <a:off x="2156244" y="2596894"/>
            <a:ext cx="52354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ja-JP" altLang="en-US" sz="2000" b="1" dirty="0">
                <a:solidFill>
                  <a:srgbClr val="FF0000"/>
                </a:solidFill>
              </a:rPr>
              <a:t>①</a:t>
            </a:r>
            <a:endParaRPr lang="ja-JP" altLang="en-US" sz="2000" b="1" dirty="0">
              <a:solidFill>
                <a:srgbClr val="FF0000"/>
              </a:solidFill>
            </a:endParaRP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5787CB8C-5D70-40B0-B3A3-097F897894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526" y="2669681"/>
            <a:ext cx="1094872" cy="1094872"/>
          </a:xfrm>
          <a:prstGeom prst="rect">
            <a:avLst/>
          </a:prstGeom>
        </p:spPr>
      </p:pic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9A598958-9CB4-4C3A-885C-BC919AB499D4}"/>
              </a:ext>
            </a:extLst>
          </p:cNvPr>
          <p:cNvSpPr/>
          <p:nvPr/>
        </p:nvSpPr>
        <p:spPr>
          <a:xfrm>
            <a:off x="3880948" y="4341282"/>
            <a:ext cx="1170130" cy="32968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B1DC3DD5-AE56-4906-9365-B8A420CCA5E2}"/>
              </a:ext>
            </a:extLst>
          </p:cNvPr>
          <p:cNvSpPr txBox="1"/>
          <p:nvPr/>
        </p:nvSpPr>
        <p:spPr>
          <a:xfrm>
            <a:off x="4677309" y="3941172"/>
            <a:ext cx="52354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ja-JP" altLang="en-US" sz="2000" b="1" dirty="0">
                <a:solidFill>
                  <a:srgbClr val="FF0000"/>
                </a:solidFill>
              </a:rPr>
              <a:t>②</a:t>
            </a:r>
            <a:endParaRPr lang="ja-JP" alt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06309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FAFF2CF-8865-4FCD-9254-4BF4408C5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FFBD21-F0E1-44D5-A018-A3C72EA1C77F}" type="slidenum">
              <a:rPr lang="en-US" altLang="ja-JP" smtClean="0"/>
              <a:pPr>
                <a:defRPr/>
              </a:pPr>
              <a:t>15</a:t>
            </a:fld>
            <a:endParaRPr lang="en-US" altLang="ja-JP"/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67020CE7-AED9-4E5B-92A5-33ADB51AD2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403225"/>
            <a:ext cx="8805862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ja-JP" altLang="en-US" kern="0" dirty="0">
                <a:solidFill>
                  <a:srgbClr val="5F5F5F"/>
                </a:solidFill>
              </a:rPr>
              <a:t>基本プロファイル入力</a:t>
            </a:r>
            <a:endParaRPr lang="en-US" altLang="ja-JP" kern="0" dirty="0">
              <a:solidFill>
                <a:srgbClr val="5F5F5F"/>
              </a:solidFill>
            </a:endParaRPr>
          </a:p>
        </p:txBody>
      </p:sp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8A5F05D2-8FA6-43C0-8D99-FE0DB71CDB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615" y="1377204"/>
            <a:ext cx="3710340" cy="4167031"/>
          </a:xfrm>
        </p:spPr>
        <p:txBody>
          <a:bodyPr/>
          <a:lstStyle/>
          <a:p>
            <a:r>
              <a:rPr kumimoji="1" lang="ja-JP" altLang="en-US" dirty="0"/>
              <a:t>コンポーネント名：</a:t>
            </a:r>
            <a:endParaRPr kumimoji="1" lang="en-US" altLang="ja-JP" dirty="0"/>
          </a:p>
          <a:p>
            <a:pPr lvl="1"/>
            <a:r>
              <a:rPr kumimoji="1" lang="en-US" altLang="ja-JP" dirty="0" err="1"/>
              <a:t>CircleTracking</a:t>
            </a:r>
            <a:endParaRPr kumimoji="1" lang="en-US" altLang="ja-JP" dirty="0"/>
          </a:p>
          <a:p>
            <a:r>
              <a:rPr kumimoji="1" lang="ja-JP" altLang="en-US" dirty="0"/>
              <a:t>言語</a:t>
            </a:r>
            <a:endParaRPr kumimoji="1" lang="en-US" altLang="ja-JP" dirty="0"/>
          </a:p>
          <a:p>
            <a:pPr lvl="1"/>
            <a:r>
              <a:rPr lang="en-US" altLang="ja-JP" dirty="0"/>
              <a:t>C++</a:t>
            </a:r>
          </a:p>
          <a:p>
            <a:r>
              <a:rPr kumimoji="1" lang="ja-JP" altLang="en-US" sz="2400" dirty="0"/>
              <a:t>他の項目は今回は入力の必要なし</a:t>
            </a: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73ADDC1C-11F5-4A93-81C9-1069B44333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4276" y="1278244"/>
            <a:ext cx="4570974" cy="5108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0103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FAFF2CF-8865-4FCD-9254-4BF4408C5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FFBD21-F0E1-44D5-A018-A3C72EA1C77F}" type="slidenum">
              <a:rPr lang="en-US" altLang="ja-JP" smtClean="0"/>
              <a:pPr>
                <a:defRPr/>
              </a:pPr>
              <a:t>16</a:t>
            </a:fld>
            <a:endParaRPr lang="en-US" altLang="ja-JP"/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67020CE7-AED9-4E5B-92A5-33ADB51AD2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403225"/>
            <a:ext cx="8805862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ja-JP" altLang="en-US" kern="0" dirty="0">
                <a:solidFill>
                  <a:srgbClr val="5F5F5F"/>
                </a:solidFill>
              </a:rPr>
              <a:t>アクティビティ</a:t>
            </a:r>
            <a:endParaRPr lang="en-US" altLang="ja-JP" kern="0" dirty="0">
              <a:solidFill>
                <a:srgbClr val="5F5F5F"/>
              </a:solidFill>
            </a:endParaRPr>
          </a:p>
        </p:txBody>
      </p:sp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8A5F05D2-8FA6-43C0-8D99-FE0DB71CDB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615" y="1377204"/>
            <a:ext cx="8030820" cy="4167031"/>
          </a:xfrm>
        </p:spPr>
        <p:txBody>
          <a:bodyPr/>
          <a:lstStyle/>
          <a:p>
            <a:r>
              <a:rPr kumimoji="1" lang="ja-JP" altLang="en-US" dirty="0"/>
              <a:t>以下の</a:t>
            </a:r>
            <a:r>
              <a:rPr kumimoji="1" lang="en-US" altLang="ja-JP" dirty="0"/>
              <a:t>3</a:t>
            </a:r>
            <a:r>
              <a:rPr kumimoji="1" lang="ja-JP" altLang="en-US" dirty="0"/>
              <a:t>つを有効化</a:t>
            </a:r>
            <a:endParaRPr kumimoji="1" lang="en-US" altLang="ja-JP" dirty="0"/>
          </a:p>
          <a:p>
            <a:pPr lvl="1"/>
            <a:r>
              <a:rPr kumimoji="1" lang="en-US" altLang="ja-JP" dirty="0" err="1"/>
              <a:t>onActivated</a:t>
            </a:r>
            <a:endParaRPr kumimoji="1" lang="en-US" altLang="ja-JP" dirty="0"/>
          </a:p>
          <a:p>
            <a:pPr lvl="1"/>
            <a:r>
              <a:rPr lang="en-US" altLang="ja-JP" dirty="0" err="1"/>
              <a:t>onDeactivated</a:t>
            </a:r>
            <a:endParaRPr lang="en-US" altLang="ja-JP" dirty="0"/>
          </a:p>
          <a:p>
            <a:pPr lvl="1"/>
            <a:r>
              <a:rPr kumimoji="1" lang="en-US" altLang="ja-JP" dirty="0" err="1"/>
              <a:t>onEx</a:t>
            </a:r>
            <a:r>
              <a:rPr lang="en-US" altLang="ja-JP" dirty="0" err="1"/>
              <a:t>ecute</a:t>
            </a:r>
            <a:endParaRPr kumimoji="1" lang="ja-JP" altLang="en-US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C3877798-619C-4673-9AD6-AC31368459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3099" y="3626204"/>
            <a:ext cx="5085714" cy="28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8983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FAFF2CF-8865-4FCD-9254-4BF4408C5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FFBD21-F0E1-44D5-A018-A3C72EA1C77F}" type="slidenum">
              <a:rPr lang="en-US" altLang="ja-JP" smtClean="0"/>
              <a:pPr>
                <a:defRPr/>
              </a:pPr>
              <a:t>17</a:t>
            </a:fld>
            <a:endParaRPr lang="en-US" altLang="ja-JP"/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67020CE7-AED9-4E5B-92A5-33ADB51AD2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403225"/>
            <a:ext cx="8805862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ja-JP" altLang="en-US" kern="0" dirty="0">
                <a:solidFill>
                  <a:srgbClr val="5F5F5F"/>
                </a:solidFill>
              </a:rPr>
              <a:t>データポート</a:t>
            </a:r>
            <a:endParaRPr lang="en-US" altLang="ja-JP" kern="0" dirty="0">
              <a:solidFill>
                <a:srgbClr val="5F5F5F"/>
              </a:solidFill>
            </a:endParaRPr>
          </a:p>
        </p:txBody>
      </p:sp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8A5F05D2-8FA6-43C0-8D99-FE0DB71CDB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615" y="1223755"/>
            <a:ext cx="8030820" cy="4167031"/>
          </a:xfrm>
        </p:spPr>
        <p:txBody>
          <a:bodyPr/>
          <a:lstStyle/>
          <a:p>
            <a:r>
              <a:rPr kumimoji="1" lang="ja-JP" altLang="en-US" dirty="0"/>
              <a:t>以下の</a:t>
            </a:r>
            <a:r>
              <a:rPr kumimoji="1" lang="en-US" altLang="ja-JP" dirty="0" err="1"/>
              <a:t>InPort</a:t>
            </a:r>
            <a:r>
              <a:rPr kumimoji="1" lang="ja-JP" altLang="en-US" dirty="0"/>
              <a:t>を設定する</a:t>
            </a:r>
            <a:endParaRPr kumimoji="1" lang="en-US" altLang="ja-JP" dirty="0"/>
          </a:p>
          <a:p>
            <a:pPr lvl="1"/>
            <a:r>
              <a:rPr lang="en-US" altLang="ja-JP" b="1" dirty="0" err="1"/>
              <a:t>image_in</a:t>
            </a:r>
            <a:endParaRPr lang="en-US" altLang="ja-JP" b="1" dirty="0"/>
          </a:p>
          <a:p>
            <a:pPr lvl="2"/>
            <a:r>
              <a:rPr kumimoji="1" lang="ja-JP" altLang="en-US" dirty="0"/>
              <a:t>データ型：</a:t>
            </a:r>
            <a:r>
              <a:rPr kumimoji="1" lang="en-US" altLang="ja-JP" dirty="0"/>
              <a:t>RTC::</a:t>
            </a:r>
            <a:r>
              <a:rPr kumimoji="1" lang="en-US" altLang="ja-JP" dirty="0" err="1"/>
              <a:t>CameraImage</a:t>
            </a:r>
            <a:endParaRPr kumimoji="1" lang="en-US" altLang="ja-JP" dirty="0"/>
          </a:p>
          <a:p>
            <a:pPr lvl="3"/>
            <a:r>
              <a:rPr kumimoji="1" lang="en-US" altLang="ja-JP" dirty="0">
                <a:solidFill>
                  <a:srgbClr val="FF0000"/>
                </a:solidFill>
              </a:rPr>
              <a:t>※</a:t>
            </a:r>
            <a:r>
              <a:rPr kumimoji="1" lang="en-US" altLang="ja-JP" dirty="0" err="1">
                <a:solidFill>
                  <a:srgbClr val="FF0000"/>
                </a:solidFill>
              </a:rPr>
              <a:t>Img</a:t>
            </a:r>
            <a:r>
              <a:rPr kumimoji="1" lang="en-US" altLang="ja-JP" dirty="0">
                <a:solidFill>
                  <a:srgbClr val="FF0000"/>
                </a:solidFill>
              </a:rPr>
              <a:t>::</a:t>
            </a:r>
            <a:r>
              <a:rPr kumimoji="1" lang="en-US" altLang="ja-JP" dirty="0" err="1">
                <a:solidFill>
                  <a:srgbClr val="FF0000"/>
                </a:solidFill>
              </a:rPr>
              <a:t>CameraImage</a:t>
            </a:r>
            <a:r>
              <a:rPr kumimoji="1" lang="ja-JP" altLang="en-US" dirty="0">
                <a:solidFill>
                  <a:srgbClr val="FF0000"/>
                </a:solidFill>
              </a:rPr>
              <a:t>と間違えないように注意</a:t>
            </a:r>
            <a:endParaRPr kumimoji="1" lang="en-US" altLang="ja-JP" dirty="0">
              <a:solidFill>
                <a:srgbClr val="FF0000"/>
              </a:solidFill>
            </a:endParaRPr>
          </a:p>
          <a:p>
            <a:pPr lvl="3"/>
            <a:r>
              <a:rPr lang="en-US" altLang="ja-JP" dirty="0">
                <a:solidFill>
                  <a:srgbClr val="FF0000"/>
                </a:solidFill>
              </a:rPr>
              <a:t>※RTC::</a:t>
            </a:r>
            <a:r>
              <a:rPr lang="en-US" altLang="ja-JP" dirty="0" err="1">
                <a:solidFill>
                  <a:srgbClr val="FF0000"/>
                </a:solidFill>
              </a:rPr>
              <a:t>CameraInfo</a:t>
            </a:r>
            <a:r>
              <a:rPr lang="ja-JP" altLang="en-US" dirty="0">
                <a:solidFill>
                  <a:srgbClr val="FF0000"/>
                </a:solidFill>
              </a:rPr>
              <a:t>と間違えないように注意</a:t>
            </a:r>
            <a:endParaRPr lang="en-US" altLang="ja-JP" dirty="0">
              <a:solidFill>
                <a:srgbClr val="FF0000"/>
              </a:solidFill>
            </a:endParaRPr>
          </a:p>
          <a:p>
            <a:pPr lvl="1"/>
            <a:r>
              <a:rPr lang="en-US" altLang="ja-JP" b="1" dirty="0" err="1"/>
              <a:t>velocity_in</a:t>
            </a:r>
            <a:endParaRPr lang="en-US" altLang="ja-JP" b="1" dirty="0"/>
          </a:p>
          <a:p>
            <a:pPr lvl="2"/>
            <a:r>
              <a:rPr lang="ja-JP" altLang="en-US" dirty="0"/>
              <a:t>データ型：</a:t>
            </a:r>
            <a:r>
              <a:rPr lang="en-US" altLang="ja-JP" dirty="0"/>
              <a:t> RTC::TimedVelocity2D</a:t>
            </a:r>
          </a:p>
          <a:p>
            <a:endParaRPr lang="en-US" altLang="ja-JP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A41F9B1A-344F-4445-BF88-CB578BDC5D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1730" y="4517015"/>
            <a:ext cx="4455495" cy="219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2887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FAFF2CF-8865-4FCD-9254-4BF4408C5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FFBD21-F0E1-44D5-A018-A3C72EA1C77F}" type="slidenum">
              <a:rPr lang="en-US" altLang="ja-JP" smtClean="0"/>
              <a:pPr>
                <a:defRPr/>
              </a:pPr>
              <a:t>18</a:t>
            </a:fld>
            <a:endParaRPr lang="en-US" altLang="ja-JP"/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67020CE7-AED9-4E5B-92A5-33ADB51AD2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403225"/>
            <a:ext cx="8805862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ja-JP" altLang="en-US" kern="0" dirty="0">
                <a:solidFill>
                  <a:srgbClr val="5F5F5F"/>
                </a:solidFill>
              </a:rPr>
              <a:t>データポート</a:t>
            </a:r>
            <a:endParaRPr lang="en-US" altLang="ja-JP" kern="0" dirty="0">
              <a:solidFill>
                <a:srgbClr val="5F5F5F"/>
              </a:solidFill>
            </a:endParaRPr>
          </a:p>
        </p:txBody>
      </p:sp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8A5F05D2-8FA6-43C0-8D99-FE0DB71CDB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615" y="1223755"/>
            <a:ext cx="8030820" cy="4167031"/>
          </a:xfrm>
        </p:spPr>
        <p:txBody>
          <a:bodyPr/>
          <a:lstStyle/>
          <a:p>
            <a:r>
              <a:rPr kumimoji="1" lang="ja-JP" altLang="en-US" dirty="0"/>
              <a:t>以下の</a:t>
            </a:r>
            <a:r>
              <a:rPr kumimoji="1" lang="en-US" altLang="ja-JP" dirty="0" err="1"/>
              <a:t>OutPort</a:t>
            </a:r>
            <a:r>
              <a:rPr kumimoji="1" lang="ja-JP" altLang="en-US" dirty="0"/>
              <a:t>を設定する</a:t>
            </a:r>
            <a:endParaRPr kumimoji="1" lang="en-US" altLang="ja-JP" dirty="0"/>
          </a:p>
          <a:p>
            <a:pPr lvl="1"/>
            <a:r>
              <a:rPr lang="en-US" altLang="ja-JP" b="1" dirty="0" err="1"/>
              <a:t>image_out</a:t>
            </a:r>
            <a:endParaRPr lang="en-US" altLang="ja-JP" b="1" dirty="0"/>
          </a:p>
          <a:p>
            <a:pPr lvl="2"/>
            <a:r>
              <a:rPr kumimoji="1" lang="ja-JP" altLang="en-US" dirty="0"/>
              <a:t>データ型：</a:t>
            </a:r>
            <a:r>
              <a:rPr kumimoji="1" lang="en-US" altLang="ja-JP" dirty="0"/>
              <a:t>RTC::</a:t>
            </a:r>
            <a:r>
              <a:rPr kumimoji="1" lang="en-US" altLang="ja-JP" dirty="0" err="1"/>
              <a:t>CameraImage</a:t>
            </a:r>
            <a:endParaRPr kumimoji="1" lang="en-US" altLang="ja-JP" dirty="0"/>
          </a:p>
          <a:p>
            <a:pPr lvl="3"/>
            <a:r>
              <a:rPr kumimoji="1" lang="en-US" altLang="ja-JP" dirty="0">
                <a:solidFill>
                  <a:srgbClr val="FF0000"/>
                </a:solidFill>
              </a:rPr>
              <a:t>※</a:t>
            </a:r>
            <a:r>
              <a:rPr kumimoji="1" lang="en-US" altLang="ja-JP" dirty="0" err="1">
                <a:solidFill>
                  <a:srgbClr val="FF0000"/>
                </a:solidFill>
              </a:rPr>
              <a:t>Img</a:t>
            </a:r>
            <a:r>
              <a:rPr kumimoji="1" lang="en-US" altLang="ja-JP" dirty="0">
                <a:solidFill>
                  <a:srgbClr val="FF0000"/>
                </a:solidFill>
              </a:rPr>
              <a:t>::</a:t>
            </a:r>
            <a:r>
              <a:rPr kumimoji="1" lang="en-US" altLang="ja-JP" dirty="0" err="1">
                <a:solidFill>
                  <a:srgbClr val="FF0000"/>
                </a:solidFill>
              </a:rPr>
              <a:t>CameraImage</a:t>
            </a:r>
            <a:r>
              <a:rPr kumimoji="1" lang="ja-JP" altLang="en-US" dirty="0">
                <a:solidFill>
                  <a:srgbClr val="FF0000"/>
                </a:solidFill>
              </a:rPr>
              <a:t>と間違えないように注意</a:t>
            </a:r>
            <a:endParaRPr kumimoji="1" lang="en-US" altLang="ja-JP" dirty="0">
              <a:solidFill>
                <a:srgbClr val="FF0000"/>
              </a:solidFill>
            </a:endParaRPr>
          </a:p>
          <a:p>
            <a:pPr lvl="3"/>
            <a:r>
              <a:rPr lang="en-US" altLang="ja-JP" dirty="0">
                <a:solidFill>
                  <a:srgbClr val="FF0000"/>
                </a:solidFill>
              </a:rPr>
              <a:t>※RTC::</a:t>
            </a:r>
            <a:r>
              <a:rPr lang="en-US" altLang="ja-JP" dirty="0" err="1">
                <a:solidFill>
                  <a:srgbClr val="FF0000"/>
                </a:solidFill>
              </a:rPr>
              <a:t>CameraInfo</a:t>
            </a:r>
            <a:r>
              <a:rPr lang="ja-JP" altLang="en-US" dirty="0">
                <a:solidFill>
                  <a:srgbClr val="FF0000"/>
                </a:solidFill>
              </a:rPr>
              <a:t>と間違えないように注意</a:t>
            </a:r>
            <a:endParaRPr lang="en-US" altLang="ja-JP" dirty="0">
              <a:solidFill>
                <a:srgbClr val="FF0000"/>
              </a:solidFill>
            </a:endParaRPr>
          </a:p>
          <a:p>
            <a:pPr lvl="1"/>
            <a:r>
              <a:rPr lang="en-US" altLang="ja-JP" b="1" dirty="0" err="1"/>
              <a:t>velocity_out</a:t>
            </a:r>
            <a:endParaRPr lang="en-US" altLang="ja-JP" b="1" dirty="0"/>
          </a:p>
          <a:p>
            <a:pPr lvl="2"/>
            <a:r>
              <a:rPr lang="ja-JP" altLang="en-US" dirty="0"/>
              <a:t>データ型：</a:t>
            </a:r>
            <a:r>
              <a:rPr lang="en-US" altLang="ja-JP" dirty="0"/>
              <a:t> RTC::TimedVelocity2D</a:t>
            </a:r>
          </a:p>
          <a:p>
            <a:endParaRPr lang="en-US" altLang="ja-JP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A412C6D2-33BF-462B-9245-E6E11A7949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8020" y="4502616"/>
            <a:ext cx="4638389" cy="2256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5567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FAFF2CF-8865-4FCD-9254-4BF4408C5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FFBD21-F0E1-44D5-A018-A3C72EA1C77F}" type="slidenum">
              <a:rPr lang="en-US" altLang="ja-JP" smtClean="0"/>
              <a:pPr>
                <a:defRPr/>
              </a:pPr>
              <a:t>19</a:t>
            </a:fld>
            <a:endParaRPr lang="en-US" altLang="ja-JP"/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67020CE7-AED9-4E5B-92A5-33ADB51AD2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403225"/>
            <a:ext cx="8805862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en-US" altLang="ja-JP" kern="0" dirty="0">
                <a:solidFill>
                  <a:srgbClr val="5F5F5F"/>
                </a:solidFill>
              </a:rPr>
              <a:t>RTC::</a:t>
            </a:r>
            <a:r>
              <a:rPr lang="en-US" altLang="ja-JP" kern="0" dirty="0" err="1">
                <a:solidFill>
                  <a:srgbClr val="5F5F5F"/>
                </a:solidFill>
              </a:rPr>
              <a:t>CameraImage</a:t>
            </a:r>
            <a:r>
              <a:rPr lang="ja-JP" altLang="en-US" kern="0" dirty="0">
                <a:solidFill>
                  <a:srgbClr val="5F5F5F"/>
                </a:solidFill>
              </a:rPr>
              <a:t>型</a:t>
            </a:r>
            <a:endParaRPr lang="en-US" altLang="ja-JP" kern="0" dirty="0">
              <a:solidFill>
                <a:srgbClr val="5F5F5F"/>
              </a:solidFill>
            </a:endParaRPr>
          </a:p>
        </p:txBody>
      </p:sp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8A5F05D2-8FA6-43C0-8D99-FE0DB71CDB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615" y="1223755"/>
            <a:ext cx="8030820" cy="4167031"/>
          </a:xfrm>
        </p:spPr>
        <p:txBody>
          <a:bodyPr/>
          <a:lstStyle/>
          <a:p>
            <a:r>
              <a:rPr kumimoji="1" lang="ja-JP" altLang="en-US" dirty="0"/>
              <a:t>画像データをやり取りするためのデータ型</a:t>
            </a:r>
            <a:endParaRPr kumimoji="1" lang="en-US" altLang="ja-JP" dirty="0"/>
          </a:p>
          <a:p>
            <a:pPr lvl="1"/>
            <a:r>
              <a:rPr lang="en-US" altLang="ja-JP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width</a:t>
            </a:r>
            <a:r>
              <a:rPr lang="ja-JP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：画像の幅</a:t>
            </a:r>
            <a:endParaRPr lang="en-US" altLang="ja-JP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1"/>
            <a:r>
              <a:rPr lang="en-US" altLang="ja-JP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height</a:t>
            </a:r>
            <a:r>
              <a:rPr lang="ja-JP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：画像の高さ</a:t>
            </a:r>
            <a:endParaRPr lang="en-US" altLang="ja-JP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1"/>
            <a:r>
              <a:rPr lang="en-US" altLang="ja-JP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Noto Sans" panose="020B0502040504020204" pitchFamily="34" charset="0"/>
              </a:rPr>
              <a:t>b</a:t>
            </a:r>
            <a:r>
              <a:rPr lang="en-US" altLang="ja-JP" sz="200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oto Sans" panose="020B0502040504020204" pitchFamily="34" charset="0"/>
              </a:rPr>
              <a:t>pp</a:t>
            </a:r>
            <a:r>
              <a:rPr lang="ja-JP" altLang="en-US" sz="200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oto Sans" panose="020B0502040504020204" pitchFamily="34" charset="0"/>
              </a:rPr>
              <a:t>：色深度</a:t>
            </a:r>
            <a:endParaRPr lang="en-US" altLang="ja-JP" sz="2000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oto Sans" panose="020B0502040504020204" pitchFamily="34" charset="0"/>
            </a:endParaRPr>
          </a:p>
          <a:p>
            <a:pPr lvl="1"/>
            <a:r>
              <a:rPr lang="en-US" altLang="ja-JP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" panose="020B0502040504020204" pitchFamily="34" charset="0"/>
              </a:rPr>
              <a:t>f</a:t>
            </a:r>
            <a:r>
              <a:rPr lang="en-US" altLang="ja-JP" sz="200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oto Sans" panose="020B0502040504020204" pitchFamily="34" charset="0"/>
              </a:rPr>
              <a:t>ormat</a:t>
            </a:r>
            <a:r>
              <a:rPr lang="ja-JP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" panose="020B0502040504020204" pitchFamily="34" charset="0"/>
              </a:rPr>
              <a:t>：フォーマット名</a:t>
            </a:r>
            <a:r>
              <a:rPr lang="en-US" altLang="ja-JP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" panose="020B0502040504020204" pitchFamily="34" charset="0"/>
              </a:rPr>
              <a:t>(jpeg</a:t>
            </a:r>
            <a:r>
              <a:rPr lang="ja-JP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" panose="020B0502040504020204" pitchFamily="34" charset="0"/>
              </a:rPr>
              <a:t>、</a:t>
            </a:r>
            <a:r>
              <a:rPr lang="en-US" altLang="ja-JP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Noto Sans" panose="020B0502040504020204" pitchFamily="34" charset="0"/>
              </a:rPr>
              <a:t>png</a:t>
            </a:r>
            <a:r>
              <a:rPr lang="en-US" altLang="ja-JP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" panose="020B0502040504020204" pitchFamily="34" charset="0"/>
              </a:rPr>
              <a:t>)</a:t>
            </a:r>
          </a:p>
          <a:p>
            <a:pPr lvl="1"/>
            <a:r>
              <a:rPr lang="en-US" altLang="ja-JP" sz="200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oto Sans" panose="020B0502040504020204" pitchFamily="34" charset="0"/>
              </a:rPr>
              <a:t>fDiv</a:t>
            </a:r>
            <a:r>
              <a:rPr lang="ja-JP" altLang="en-US" sz="200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oto Sans" panose="020B0502040504020204" pitchFamily="34" charset="0"/>
              </a:rPr>
              <a:t>：スケールファクタ</a:t>
            </a:r>
            <a:endParaRPr lang="en-US" altLang="ja-JP" sz="2000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oto Sans" panose="020B0502040504020204" pitchFamily="34" charset="0"/>
            </a:endParaRPr>
          </a:p>
          <a:p>
            <a:pPr lvl="1"/>
            <a:r>
              <a:rPr lang="en-US" altLang="ja-JP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pixels</a:t>
            </a:r>
            <a:r>
              <a:rPr lang="ja-JP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：画像データ</a:t>
            </a:r>
            <a:endParaRPr lang="en-US" altLang="ja-JP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CEF12C60-F20B-4642-ADBA-C76E40330A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6925" y="3429000"/>
            <a:ext cx="5040560" cy="3240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5135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スライド番号プレースホルダ 1">
            <a:extLst>
              <a:ext uri="{FF2B5EF4-FFF2-40B4-BE49-F238E27FC236}">
                <a16:creationId xmlns:a16="http://schemas.microsoft.com/office/drawing/2014/main" id="{7568FBB6-8DA4-47DD-B135-F6DE63A2625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3DFCAD3-5EAF-4ECB-9C85-73FC14180B1B}" type="slidenum">
              <a:rPr lang="en-US" altLang="ja-JP" sz="1400" smtClean="0"/>
              <a:pPr>
                <a:spcBef>
                  <a:spcPct val="0"/>
                </a:spcBef>
                <a:buFontTx/>
                <a:buNone/>
              </a:pPr>
              <a:t>2</a:t>
            </a:fld>
            <a:endParaRPr lang="en-US" altLang="ja-JP" sz="1400"/>
          </a:p>
        </p:txBody>
      </p:sp>
      <p:sp>
        <p:nvSpPr>
          <p:cNvPr id="33795" name="スライド番号プレースホルダ 3">
            <a:extLst>
              <a:ext uri="{FF2B5EF4-FFF2-40B4-BE49-F238E27FC236}">
                <a16:creationId xmlns:a16="http://schemas.microsoft.com/office/drawing/2014/main" id="{8994AB2C-0CDC-494A-86F6-4333D543F992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0116CBB6-B4B3-4CFD-9FA8-76C03B23F1F5}" type="slidenum">
              <a:rPr lang="en-US" altLang="ja-JP" sz="1400"/>
              <a:pPr algn="r" eaLnBrk="1" hangingPunct="1">
                <a:spcBef>
                  <a:spcPct val="0"/>
                </a:spcBef>
                <a:buFontTx/>
                <a:buNone/>
              </a:pPr>
              <a:t>2</a:t>
            </a:fld>
            <a:endParaRPr lang="en-US" altLang="ja-JP" sz="1400"/>
          </a:p>
        </p:txBody>
      </p:sp>
      <p:sp>
        <p:nvSpPr>
          <p:cNvPr id="33796" name="Rectangle 11">
            <a:extLst>
              <a:ext uri="{FF2B5EF4-FFF2-40B4-BE49-F238E27FC236}">
                <a16:creationId xmlns:a16="http://schemas.microsoft.com/office/drawing/2014/main" id="{7B992C39-B71F-45DE-89F0-FD55A8A41877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/>
            <a:r>
              <a:rPr lang="ja-JP" altLang="en-US" dirty="0">
                <a:solidFill>
                  <a:srgbClr val="5F5F5F"/>
                </a:solidFill>
              </a:rPr>
              <a:t>資料</a:t>
            </a:r>
            <a:endParaRPr lang="en-US" altLang="ja-JP" dirty="0">
              <a:solidFill>
                <a:srgbClr val="5F5F5F"/>
              </a:solidFill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283FD7D2-5085-4A1F-83F5-A16BFBA4F8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1261323"/>
            <a:ext cx="8539163" cy="18526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  <a:defRPr/>
            </a:pPr>
            <a:r>
              <a:rPr lang="ja-JP" altLang="en-US" sz="2000" kern="0" dirty="0">
                <a:solidFill>
                  <a:srgbClr val="5F5F5F"/>
                </a:solidFill>
              </a:rPr>
              <a:t>「</a:t>
            </a:r>
            <a:r>
              <a:rPr lang="en-US" altLang="ja-JP" sz="2000" kern="0" dirty="0">
                <a:solidFill>
                  <a:srgbClr val="5F5F5F"/>
                </a:solidFill>
              </a:rPr>
              <a:t>WEB</a:t>
            </a:r>
            <a:r>
              <a:rPr lang="ja-JP" altLang="en-US" sz="2000" kern="0" dirty="0">
                <a:solidFill>
                  <a:srgbClr val="5F5F5F"/>
                </a:solidFill>
              </a:rPr>
              <a:t>ページ」フォルダの</a:t>
            </a:r>
            <a:r>
              <a:rPr lang="en-US" altLang="ja-JP" sz="2000" kern="0" dirty="0">
                <a:solidFill>
                  <a:srgbClr val="5F5F5F"/>
                </a:solidFill>
              </a:rPr>
              <a:t>HTML</a:t>
            </a:r>
            <a:r>
              <a:rPr lang="ja-JP" altLang="en-US" sz="2000" kern="0" dirty="0">
                <a:solidFill>
                  <a:srgbClr val="5F5F5F"/>
                </a:solidFill>
              </a:rPr>
              <a:t>ファイルを開く</a:t>
            </a:r>
            <a:endParaRPr lang="en-US" altLang="ja-JP" sz="20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r>
              <a:rPr lang="ja-JP" altLang="en-US" sz="1600" kern="0" dirty="0">
                <a:solidFill>
                  <a:srgbClr val="5F5F5F"/>
                </a:solidFill>
              </a:rPr>
              <a:t>チュートリアル</a:t>
            </a:r>
            <a:r>
              <a:rPr lang="en-US" altLang="ja-JP" sz="1600" kern="0" dirty="0">
                <a:solidFill>
                  <a:srgbClr val="5F5F5F"/>
                </a:solidFill>
              </a:rPr>
              <a:t>(</a:t>
            </a:r>
            <a:r>
              <a:rPr lang="ja-JP" altLang="en-US" sz="1600" kern="0" dirty="0">
                <a:solidFill>
                  <a:srgbClr val="5F5F5F"/>
                </a:solidFill>
              </a:rPr>
              <a:t>画像処理実習</a:t>
            </a:r>
            <a:r>
              <a:rPr lang="en-US" altLang="ja-JP" sz="1600" kern="0" dirty="0">
                <a:solidFill>
                  <a:srgbClr val="5F5F5F"/>
                </a:solidFill>
              </a:rPr>
              <a:t>) _ OpenRTM-aist.html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ja-JP" altLang="en-US" sz="2000" kern="0" dirty="0">
                <a:solidFill>
                  <a:srgbClr val="5F5F5F"/>
                </a:solidFill>
              </a:rPr>
              <a:t>もしくは以下のリンク</a:t>
            </a:r>
            <a:endParaRPr lang="en-US" altLang="ja-JP" sz="20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altLang="ja-JP" sz="1600" kern="0" dirty="0">
                <a:solidFill>
                  <a:srgbClr val="5F5F5F"/>
                </a:solidFill>
              </a:rPr>
              <a:t>https://openrtm.org/openrtm/ja/node/7197</a:t>
            </a:r>
            <a:endParaRPr lang="en-US" altLang="ja-JP" sz="1200" kern="0" dirty="0">
              <a:solidFill>
                <a:srgbClr val="5F5F5F"/>
              </a:solidFill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76A8B6CC-A617-4919-8616-8873DF7CA9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0671" y="2410994"/>
            <a:ext cx="7497325" cy="4022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6565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FAFF2CF-8865-4FCD-9254-4BF4408C5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FFBD21-F0E1-44D5-A018-A3C72EA1C77F}" type="slidenum">
              <a:rPr lang="en-US" altLang="ja-JP" smtClean="0"/>
              <a:pPr>
                <a:defRPr/>
              </a:pPr>
              <a:t>20</a:t>
            </a:fld>
            <a:endParaRPr lang="en-US" altLang="ja-JP"/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67020CE7-AED9-4E5B-92A5-33ADB51AD2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403225"/>
            <a:ext cx="8805862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ja-JP" altLang="en-US" kern="0" dirty="0">
                <a:solidFill>
                  <a:srgbClr val="5F5F5F"/>
                </a:solidFill>
              </a:rPr>
              <a:t>コンフィギュレーションパラメータ</a:t>
            </a:r>
            <a:endParaRPr lang="en-US" altLang="ja-JP" kern="0" dirty="0">
              <a:solidFill>
                <a:srgbClr val="5F5F5F"/>
              </a:solidFill>
            </a:endParaRPr>
          </a:p>
        </p:txBody>
      </p:sp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8A5F05D2-8FA6-43C0-8D99-FE0DB71CDB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615" y="1223755"/>
            <a:ext cx="8030820" cy="4167031"/>
          </a:xfrm>
        </p:spPr>
        <p:txBody>
          <a:bodyPr/>
          <a:lstStyle/>
          <a:p>
            <a:r>
              <a:rPr kumimoji="1" lang="ja-JP" altLang="en-US" dirty="0"/>
              <a:t>以下の</a:t>
            </a:r>
            <a:r>
              <a:rPr lang="ja-JP" altLang="en-US" dirty="0"/>
              <a:t>コンフィギュレーションパラメータを設定する</a:t>
            </a:r>
            <a:endParaRPr lang="en-US" altLang="ja-JP" dirty="0"/>
          </a:p>
          <a:p>
            <a:pPr lvl="1"/>
            <a:r>
              <a:rPr lang="en-US" altLang="ja-JP" b="1" dirty="0" err="1"/>
              <a:t>speed_r</a:t>
            </a:r>
            <a:endParaRPr lang="en-US" altLang="ja-JP" b="1" dirty="0"/>
          </a:p>
          <a:p>
            <a:pPr lvl="2"/>
            <a:r>
              <a:rPr lang="ja-JP" altLang="en-US" dirty="0"/>
              <a:t>データ型：</a:t>
            </a:r>
            <a:r>
              <a:rPr lang="en-US" altLang="ja-JP" dirty="0"/>
              <a:t>double</a:t>
            </a:r>
          </a:p>
          <a:p>
            <a:pPr lvl="2"/>
            <a:r>
              <a:rPr lang="ja-JP" altLang="en-US" dirty="0"/>
              <a:t>デフォルト値：</a:t>
            </a:r>
            <a:r>
              <a:rPr lang="en-US" altLang="ja-JP" dirty="0"/>
              <a:t>0.5</a:t>
            </a:r>
          </a:p>
          <a:p>
            <a:pPr lvl="2"/>
            <a:r>
              <a:rPr lang="ja-JP" altLang="en-US" dirty="0"/>
              <a:t>制約条件：</a:t>
            </a:r>
            <a:r>
              <a:rPr lang="en-US" altLang="ja-JP" dirty="0"/>
              <a:t>0.0&lt;x&lt;2.0</a:t>
            </a:r>
          </a:p>
          <a:p>
            <a:pPr lvl="2"/>
            <a:r>
              <a:rPr lang="en-US" altLang="ja-JP" dirty="0"/>
              <a:t>Widget</a:t>
            </a:r>
            <a:r>
              <a:rPr lang="ja-JP" altLang="en-US" dirty="0"/>
              <a:t>：</a:t>
            </a:r>
            <a:r>
              <a:rPr lang="en-US" altLang="ja-JP" dirty="0"/>
              <a:t>slider</a:t>
            </a:r>
          </a:p>
          <a:p>
            <a:pPr lvl="2"/>
            <a:r>
              <a:rPr lang="en-US" altLang="ja-JP" dirty="0"/>
              <a:t>Step</a:t>
            </a:r>
            <a:r>
              <a:rPr lang="ja-JP" altLang="en-US" dirty="0"/>
              <a:t>：</a:t>
            </a:r>
            <a:r>
              <a:rPr lang="en-US" altLang="ja-JP" dirty="0"/>
              <a:t>0.01</a:t>
            </a: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065CD268-2E18-42E3-A722-610DB49C34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2030" y="2129336"/>
            <a:ext cx="4097331" cy="3585165"/>
          </a:xfrm>
          <a:prstGeom prst="rect">
            <a:avLst/>
          </a:prstGeom>
        </p:spPr>
      </p:pic>
      <p:sp>
        <p:nvSpPr>
          <p:cNvPr id="6" name="吹き出し: 角を丸めた四角形 5">
            <a:extLst>
              <a:ext uri="{FF2B5EF4-FFF2-40B4-BE49-F238E27FC236}">
                <a16:creationId xmlns:a16="http://schemas.microsoft.com/office/drawing/2014/main" id="{DE2FE216-F932-4DE8-AAD0-898C0034CB28}"/>
              </a:ext>
            </a:extLst>
          </p:cNvPr>
          <p:cNvSpPr/>
          <p:nvPr/>
        </p:nvSpPr>
        <p:spPr>
          <a:xfrm>
            <a:off x="450051" y="5240751"/>
            <a:ext cx="4097330" cy="473750"/>
          </a:xfrm>
          <a:prstGeom prst="wedgeRoundRectCallout">
            <a:avLst>
              <a:gd name="adj1" fmla="val -23543"/>
              <a:gd name="adj2" fmla="val -76683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2000" dirty="0">
                <a:solidFill>
                  <a:schemeClr val="tx1"/>
                </a:solidFill>
              </a:rPr>
              <a:t>右回転、左回転する時の回転速度</a:t>
            </a:r>
            <a:endParaRPr kumimoji="1" lang="ja-JP" alt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7258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FAFF2CF-8865-4FCD-9254-4BF4408C5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FFBD21-F0E1-44D5-A018-A3C72EA1C77F}" type="slidenum">
              <a:rPr lang="en-US" altLang="ja-JP" smtClean="0"/>
              <a:pPr>
                <a:defRPr/>
              </a:pPr>
              <a:t>21</a:t>
            </a:fld>
            <a:endParaRPr lang="en-US" altLang="ja-JP"/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67020CE7-AED9-4E5B-92A5-33ADB51AD2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403225"/>
            <a:ext cx="8805862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ja-JP" altLang="en-US" kern="0" dirty="0">
                <a:solidFill>
                  <a:srgbClr val="5F5F5F"/>
                </a:solidFill>
              </a:rPr>
              <a:t>コンフィギュレーションパラメータ</a:t>
            </a:r>
            <a:endParaRPr lang="en-US" altLang="ja-JP" kern="0" dirty="0">
              <a:solidFill>
                <a:srgbClr val="5F5F5F"/>
              </a:solidFill>
            </a:endParaRPr>
          </a:p>
        </p:txBody>
      </p:sp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8A5F05D2-8FA6-43C0-8D99-FE0DB71CDB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615" y="1223755"/>
            <a:ext cx="8030820" cy="5231020"/>
          </a:xfrm>
        </p:spPr>
        <p:txBody>
          <a:bodyPr/>
          <a:lstStyle/>
          <a:p>
            <a:r>
              <a:rPr kumimoji="1" lang="ja-JP" altLang="en-US" sz="2800" dirty="0"/>
              <a:t>以下の</a:t>
            </a:r>
            <a:r>
              <a:rPr lang="ja-JP" altLang="en-US" sz="2800" dirty="0"/>
              <a:t>コンフィギュレーションパラメータを設定する</a:t>
            </a:r>
            <a:endParaRPr lang="en-US" altLang="ja-JP" sz="2800" dirty="0"/>
          </a:p>
          <a:p>
            <a:pPr lvl="1"/>
            <a:r>
              <a:rPr lang="en-US" altLang="ja-JP" sz="2400" b="1" dirty="0" err="1"/>
              <a:t>houghcircles_dp</a:t>
            </a:r>
            <a:endParaRPr lang="en-US" altLang="ja-JP" sz="2400" b="1" dirty="0"/>
          </a:p>
          <a:p>
            <a:pPr lvl="2"/>
            <a:r>
              <a:rPr lang="ja-JP" altLang="en-US" sz="2000" dirty="0"/>
              <a:t>データ型：</a:t>
            </a:r>
            <a:r>
              <a:rPr lang="en-US" altLang="ja-JP" sz="2000" dirty="0"/>
              <a:t>double</a:t>
            </a:r>
          </a:p>
          <a:p>
            <a:pPr lvl="2"/>
            <a:r>
              <a:rPr lang="ja-JP" altLang="en-US" sz="2000" dirty="0"/>
              <a:t>デフォルト値：</a:t>
            </a:r>
            <a:r>
              <a:rPr lang="en-US" altLang="ja-JP" sz="2000" dirty="0"/>
              <a:t>2</a:t>
            </a:r>
          </a:p>
          <a:p>
            <a:pPr lvl="2"/>
            <a:r>
              <a:rPr lang="en-US" altLang="ja-JP" sz="2000" dirty="0"/>
              <a:t>Widget</a:t>
            </a:r>
            <a:r>
              <a:rPr lang="ja-JP" altLang="en-US" sz="2000" dirty="0"/>
              <a:t>：</a:t>
            </a:r>
            <a:r>
              <a:rPr lang="en-US" altLang="ja-JP" sz="2000" dirty="0"/>
              <a:t>text</a:t>
            </a:r>
          </a:p>
          <a:p>
            <a:pPr lvl="1"/>
            <a:r>
              <a:rPr lang="en-US" altLang="ja-JP" sz="2400" b="1" dirty="0" err="1"/>
              <a:t>houghcircles_minDist</a:t>
            </a:r>
            <a:endParaRPr lang="en-US" altLang="ja-JP" sz="2400" b="1" dirty="0"/>
          </a:p>
          <a:p>
            <a:pPr lvl="2"/>
            <a:r>
              <a:rPr lang="ja-JP" altLang="en-US" sz="2000" dirty="0"/>
              <a:t>データ型：</a:t>
            </a:r>
            <a:r>
              <a:rPr lang="en-US" altLang="ja-JP" sz="2000" dirty="0"/>
              <a:t>double</a:t>
            </a:r>
          </a:p>
          <a:p>
            <a:pPr lvl="2"/>
            <a:r>
              <a:rPr lang="ja-JP" altLang="en-US" sz="2000" dirty="0"/>
              <a:t>デフォルト値：</a:t>
            </a:r>
            <a:r>
              <a:rPr lang="en-US" altLang="ja-JP" sz="2000" dirty="0"/>
              <a:t>30</a:t>
            </a:r>
          </a:p>
          <a:p>
            <a:pPr lvl="2"/>
            <a:r>
              <a:rPr lang="en-US" altLang="ja-JP" sz="2000" dirty="0"/>
              <a:t>Widget</a:t>
            </a:r>
            <a:r>
              <a:rPr lang="ja-JP" altLang="en-US" sz="2000" dirty="0"/>
              <a:t>：</a:t>
            </a:r>
            <a:r>
              <a:rPr lang="en-US" altLang="ja-JP" sz="2000" dirty="0"/>
              <a:t>text</a:t>
            </a:r>
          </a:p>
          <a:p>
            <a:pPr lvl="1"/>
            <a:r>
              <a:rPr lang="en-US" altLang="ja-JP" sz="2400" b="1" dirty="0"/>
              <a:t>houghcircles_param1</a:t>
            </a:r>
          </a:p>
          <a:p>
            <a:pPr lvl="2"/>
            <a:r>
              <a:rPr lang="ja-JP" altLang="en-US" sz="2000" dirty="0"/>
              <a:t>データ型：</a:t>
            </a:r>
            <a:r>
              <a:rPr lang="en-US" altLang="ja-JP" sz="2000" dirty="0"/>
              <a:t>double</a:t>
            </a:r>
          </a:p>
          <a:p>
            <a:pPr lvl="2"/>
            <a:r>
              <a:rPr lang="ja-JP" altLang="en-US" sz="2000" dirty="0"/>
              <a:t>デフォルト値：</a:t>
            </a:r>
            <a:r>
              <a:rPr lang="en-US" altLang="ja-JP" sz="2000" dirty="0"/>
              <a:t>100</a:t>
            </a:r>
          </a:p>
          <a:p>
            <a:pPr lvl="2"/>
            <a:r>
              <a:rPr lang="en-US" altLang="ja-JP" sz="2000" dirty="0"/>
              <a:t>Widget</a:t>
            </a:r>
            <a:r>
              <a:rPr lang="ja-JP" altLang="en-US" sz="2000" dirty="0"/>
              <a:t>：</a:t>
            </a:r>
            <a:r>
              <a:rPr lang="en-US" altLang="ja-JP" sz="2000" dirty="0"/>
              <a:t>text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E267EFE6-4242-4B34-86B9-27D09A1904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2742" y="3158493"/>
            <a:ext cx="3851920" cy="3296282"/>
          </a:xfrm>
          <a:prstGeom prst="rect">
            <a:avLst/>
          </a:prstGeom>
        </p:spPr>
      </p:pic>
      <p:sp>
        <p:nvSpPr>
          <p:cNvPr id="6" name="吹き出し: 角を丸めた四角形 5">
            <a:extLst>
              <a:ext uri="{FF2B5EF4-FFF2-40B4-BE49-F238E27FC236}">
                <a16:creationId xmlns:a16="http://schemas.microsoft.com/office/drawing/2014/main" id="{41533695-3B4E-4474-B17A-45168934B90F}"/>
              </a:ext>
            </a:extLst>
          </p:cNvPr>
          <p:cNvSpPr/>
          <p:nvPr/>
        </p:nvSpPr>
        <p:spPr>
          <a:xfrm>
            <a:off x="4835465" y="1800728"/>
            <a:ext cx="3851920" cy="947500"/>
          </a:xfrm>
          <a:prstGeom prst="wedgeRoundRectCallout">
            <a:avLst>
              <a:gd name="adj1" fmla="val -86173"/>
              <a:gd name="adj2" fmla="val 86557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2000" dirty="0">
                <a:solidFill>
                  <a:schemeClr val="tx1"/>
                </a:solidFill>
              </a:rPr>
              <a:t>Widget</a:t>
            </a:r>
            <a:r>
              <a:rPr kumimoji="1" lang="ja-JP" altLang="en-US" sz="2000" dirty="0">
                <a:solidFill>
                  <a:schemeClr val="tx1"/>
                </a:solidFill>
              </a:rPr>
              <a:t>が</a:t>
            </a:r>
            <a:r>
              <a:rPr kumimoji="1" lang="en-US" altLang="ja-JP" sz="2000" dirty="0">
                <a:solidFill>
                  <a:schemeClr val="tx1"/>
                </a:solidFill>
              </a:rPr>
              <a:t>slider</a:t>
            </a:r>
            <a:r>
              <a:rPr kumimoji="1" lang="ja-JP" altLang="en-US" sz="2000" dirty="0">
                <a:solidFill>
                  <a:schemeClr val="tx1"/>
                </a:solidFill>
              </a:rPr>
              <a:t>になっている場合は、必ず</a:t>
            </a:r>
            <a:r>
              <a:rPr kumimoji="1" lang="en-US" altLang="ja-JP" sz="2000" dirty="0">
                <a:solidFill>
                  <a:schemeClr val="tx1"/>
                </a:solidFill>
              </a:rPr>
              <a:t>text</a:t>
            </a:r>
            <a:r>
              <a:rPr kumimoji="1" lang="ja-JP" altLang="en-US" sz="2000" dirty="0">
                <a:solidFill>
                  <a:schemeClr val="tx1"/>
                </a:solidFill>
              </a:rPr>
              <a:t>に変更する</a:t>
            </a:r>
          </a:p>
        </p:txBody>
      </p:sp>
    </p:spTree>
    <p:extLst>
      <p:ext uri="{BB962C8B-B14F-4D97-AF65-F5344CB8AC3E}">
        <p14:creationId xmlns:p14="http://schemas.microsoft.com/office/powerpoint/2010/main" val="2139814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FAFF2CF-8865-4FCD-9254-4BF4408C5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FFBD21-F0E1-44D5-A018-A3C72EA1C77F}" type="slidenum">
              <a:rPr lang="en-US" altLang="ja-JP" smtClean="0"/>
              <a:pPr>
                <a:defRPr/>
              </a:pPr>
              <a:t>22</a:t>
            </a:fld>
            <a:endParaRPr lang="en-US" altLang="ja-JP"/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67020CE7-AED9-4E5B-92A5-33ADB51AD2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403225"/>
            <a:ext cx="8805862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ja-JP" altLang="en-US" kern="0" dirty="0">
                <a:solidFill>
                  <a:srgbClr val="5F5F5F"/>
                </a:solidFill>
              </a:rPr>
              <a:t>コンフィギュレーションパラメータ</a:t>
            </a:r>
            <a:endParaRPr lang="en-US" altLang="ja-JP" kern="0" dirty="0">
              <a:solidFill>
                <a:srgbClr val="5F5F5F"/>
              </a:solidFill>
            </a:endParaRPr>
          </a:p>
        </p:txBody>
      </p:sp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8A5F05D2-8FA6-43C0-8D99-FE0DB71CDB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615" y="1223755"/>
            <a:ext cx="8030820" cy="5231020"/>
          </a:xfrm>
        </p:spPr>
        <p:txBody>
          <a:bodyPr/>
          <a:lstStyle/>
          <a:p>
            <a:r>
              <a:rPr kumimoji="1" lang="ja-JP" altLang="en-US" sz="2800" dirty="0"/>
              <a:t>以下の</a:t>
            </a:r>
            <a:r>
              <a:rPr lang="ja-JP" altLang="en-US" sz="2800" dirty="0"/>
              <a:t>コンフィギュレーションパラメータを設定する</a:t>
            </a:r>
            <a:endParaRPr lang="en-US" altLang="ja-JP" sz="2800" dirty="0"/>
          </a:p>
          <a:p>
            <a:pPr lvl="1"/>
            <a:r>
              <a:rPr lang="en-US" altLang="ja-JP" sz="2400" b="1" dirty="0"/>
              <a:t>houghcircles_param2</a:t>
            </a:r>
          </a:p>
          <a:p>
            <a:pPr lvl="2"/>
            <a:r>
              <a:rPr lang="ja-JP" altLang="en-US" sz="2000" dirty="0"/>
              <a:t>データ型：</a:t>
            </a:r>
            <a:r>
              <a:rPr lang="en-US" altLang="ja-JP" sz="2000" dirty="0"/>
              <a:t>double</a:t>
            </a:r>
          </a:p>
          <a:p>
            <a:pPr lvl="2"/>
            <a:r>
              <a:rPr lang="ja-JP" altLang="en-US" sz="2000" dirty="0"/>
              <a:t>デフォルト値：</a:t>
            </a:r>
            <a:r>
              <a:rPr lang="en-US" altLang="ja-JP" sz="2000" dirty="0"/>
              <a:t>100</a:t>
            </a:r>
          </a:p>
          <a:p>
            <a:pPr lvl="2"/>
            <a:r>
              <a:rPr lang="en-US" altLang="ja-JP" sz="2000" dirty="0"/>
              <a:t>Widget</a:t>
            </a:r>
            <a:r>
              <a:rPr lang="ja-JP" altLang="en-US" sz="2000" dirty="0"/>
              <a:t>：</a:t>
            </a:r>
            <a:r>
              <a:rPr lang="en-US" altLang="ja-JP" sz="2000" dirty="0"/>
              <a:t>text</a:t>
            </a:r>
          </a:p>
          <a:p>
            <a:pPr lvl="1"/>
            <a:r>
              <a:rPr lang="en-US" altLang="ja-JP" sz="2400" b="1" dirty="0" err="1"/>
              <a:t>houghcircles_minRadius</a:t>
            </a:r>
            <a:endParaRPr lang="en-US" altLang="ja-JP" sz="2400" b="1" dirty="0"/>
          </a:p>
          <a:p>
            <a:pPr lvl="2"/>
            <a:r>
              <a:rPr lang="ja-JP" altLang="en-US" sz="2000" dirty="0"/>
              <a:t>データ型：</a:t>
            </a:r>
            <a:r>
              <a:rPr lang="en-US" altLang="ja-JP" sz="2000" dirty="0"/>
              <a:t>int</a:t>
            </a:r>
          </a:p>
          <a:p>
            <a:pPr lvl="2"/>
            <a:r>
              <a:rPr lang="ja-JP" altLang="en-US" sz="2000" dirty="0"/>
              <a:t>デフォルト値：</a:t>
            </a:r>
            <a:r>
              <a:rPr lang="en-US" altLang="ja-JP" sz="2000" dirty="0"/>
              <a:t>0</a:t>
            </a:r>
          </a:p>
          <a:p>
            <a:pPr lvl="2"/>
            <a:r>
              <a:rPr lang="en-US" altLang="ja-JP" sz="2000" dirty="0"/>
              <a:t>Widget</a:t>
            </a:r>
            <a:r>
              <a:rPr lang="ja-JP" altLang="en-US" sz="2000" dirty="0"/>
              <a:t>：</a:t>
            </a:r>
            <a:r>
              <a:rPr lang="en-US" altLang="ja-JP" sz="2000" dirty="0"/>
              <a:t>text</a:t>
            </a:r>
          </a:p>
          <a:p>
            <a:pPr lvl="1"/>
            <a:r>
              <a:rPr lang="en-US" altLang="ja-JP" sz="2400" b="1" dirty="0" err="1"/>
              <a:t>houghcircles_maxRadius</a:t>
            </a:r>
            <a:endParaRPr lang="en-US" altLang="ja-JP" sz="2400" b="1" dirty="0"/>
          </a:p>
          <a:p>
            <a:pPr lvl="2"/>
            <a:r>
              <a:rPr lang="ja-JP" altLang="en-US" sz="2000" dirty="0"/>
              <a:t>データ型：</a:t>
            </a:r>
            <a:r>
              <a:rPr lang="en-US" altLang="ja-JP" sz="2000" dirty="0"/>
              <a:t>int</a:t>
            </a:r>
          </a:p>
          <a:p>
            <a:pPr lvl="2"/>
            <a:r>
              <a:rPr lang="ja-JP" altLang="en-US" sz="2000" dirty="0"/>
              <a:t>デフォルト値：</a:t>
            </a:r>
            <a:r>
              <a:rPr lang="en-US" altLang="ja-JP" sz="2000" dirty="0"/>
              <a:t>0</a:t>
            </a:r>
          </a:p>
          <a:p>
            <a:pPr lvl="2"/>
            <a:r>
              <a:rPr lang="en-US" altLang="ja-JP" sz="2000" dirty="0"/>
              <a:t>Widget</a:t>
            </a:r>
            <a:r>
              <a:rPr lang="ja-JP" altLang="en-US" sz="2000" dirty="0"/>
              <a:t>：</a:t>
            </a:r>
            <a:r>
              <a:rPr lang="en-US" altLang="ja-JP" sz="2000" dirty="0"/>
              <a:t>text</a:t>
            </a: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5FF1D07D-6987-4BB6-B912-ECAD444FE8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4534" y="2251185"/>
            <a:ext cx="3499466" cy="3068025"/>
          </a:xfrm>
          <a:prstGeom prst="rect">
            <a:avLst/>
          </a:prstGeom>
        </p:spPr>
      </p:pic>
      <p:sp>
        <p:nvSpPr>
          <p:cNvPr id="7" name="吹き出し: 角を丸めた四角形 6">
            <a:extLst>
              <a:ext uri="{FF2B5EF4-FFF2-40B4-BE49-F238E27FC236}">
                <a16:creationId xmlns:a16="http://schemas.microsoft.com/office/drawing/2014/main" id="{FE083EFD-18CF-4B08-B784-DA413692F076}"/>
              </a:ext>
            </a:extLst>
          </p:cNvPr>
          <p:cNvSpPr/>
          <p:nvPr/>
        </p:nvSpPr>
        <p:spPr>
          <a:xfrm>
            <a:off x="4961735" y="5634245"/>
            <a:ext cx="3499466" cy="742370"/>
          </a:xfrm>
          <a:prstGeom prst="wedgeRoundRectCallout">
            <a:avLst>
              <a:gd name="adj1" fmla="val -56579"/>
              <a:gd name="adj2" fmla="val -32442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sz="2000" dirty="0" err="1">
                <a:solidFill>
                  <a:schemeClr val="tx1"/>
                </a:solidFill>
              </a:rPr>
              <a:t>HoughCircles</a:t>
            </a:r>
            <a:r>
              <a:rPr lang="ja-JP" altLang="en-US" sz="2000" dirty="0">
                <a:solidFill>
                  <a:schemeClr val="tx1"/>
                </a:solidFill>
              </a:rPr>
              <a:t>関数で指定するパラメータ </a:t>
            </a:r>
            <a:r>
              <a:rPr lang="en-US" altLang="ja-JP" sz="2000" dirty="0">
                <a:solidFill>
                  <a:schemeClr val="tx1"/>
                </a:solidFill>
              </a:rPr>
              <a:t>(6</a:t>
            </a:r>
            <a:r>
              <a:rPr lang="ja-JP" altLang="en-US" sz="2000" dirty="0">
                <a:solidFill>
                  <a:schemeClr val="tx1"/>
                </a:solidFill>
              </a:rPr>
              <a:t>個</a:t>
            </a:r>
            <a:r>
              <a:rPr lang="en-US" altLang="ja-JP" sz="2000" dirty="0">
                <a:solidFill>
                  <a:schemeClr val="tx1"/>
                </a:solidFill>
              </a:rPr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10635834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FAFF2CF-8865-4FCD-9254-4BF4408C5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FFBD21-F0E1-44D5-A018-A3C72EA1C77F}" type="slidenum">
              <a:rPr lang="en-US" altLang="ja-JP" smtClean="0"/>
              <a:pPr>
                <a:defRPr/>
              </a:pPr>
              <a:t>23</a:t>
            </a:fld>
            <a:endParaRPr lang="en-US" altLang="ja-JP"/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67020CE7-AED9-4E5B-92A5-33ADB51AD2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403225"/>
            <a:ext cx="8805862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ja-JP" altLang="en-US" kern="0" dirty="0">
                <a:solidFill>
                  <a:srgbClr val="5F5F5F"/>
                </a:solidFill>
              </a:rPr>
              <a:t>コード生成</a:t>
            </a:r>
            <a:endParaRPr lang="en-US" altLang="ja-JP" kern="0" dirty="0">
              <a:solidFill>
                <a:srgbClr val="5F5F5F"/>
              </a:solidFill>
            </a:endParaRPr>
          </a:p>
        </p:txBody>
      </p:sp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8A5F05D2-8FA6-43C0-8D99-FE0DB71CDB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540" y="1223755"/>
            <a:ext cx="8348234" cy="1125125"/>
          </a:xfrm>
        </p:spPr>
        <p:txBody>
          <a:bodyPr/>
          <a:lstStyle/>
          <a:p>
            <a:r>
              <a:rPr lang="ja-JP" altLang="en-US" dirty="0"/>
              <a:t>コード生成後、ファイルが生成されたかを確認</a:t>
            </a:r>
            <a:endParaRPr lang="en-US" altLang="ja-JP" dirty="0"/>
          </a:p>
          <a:p>
            <a:pPr lvl="1"/>
            <a:endParaRPr lang="en-US" altLang="ja-JP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F57A95F6-F945-416C-8381-4D8103E82B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890" y="2710219"/>
            <a:ext cx="2704762" cy="3466667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577A6524-BFC2-432C-A20F-EA9C24AA7E19}"/>
              </a:ext>
            </a:extLst>
          </p:cNvPr>
          <p:cNvSpPr/>
          <p:nvPr/>
        </p:nvSpPr>
        <p:spPr>
          <a:xfrm>
            <a:off x="341442" y="4734145"/>
            <a:ext cx="720080" cy="40504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5F7C6207-0EC5-48FB-8A56-9E9E4B40CF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8659" y="3729348"/>
            <a:ext cx="5476190" cy="1352381"/>
          </a:xfrm>
          <a:prstGeom prst="rect">
            <a:avLst/>
          </a:prstGeom>
        </p:spPr>
      </p:pic>
      <p:sp>
        <p:nvSpPr>
          <p:cNvPr id="11" name="吹き出し: 角を丸めた四角形 10">
            <a:extLst>
              <a:ext uri="{FF2B5EF4-FFF2-40B4-BE49-F238E27FC236}">
                <a16:creationId xmlns:a16="http://schemas.microsoft.com/office/drawing/2014/main" id="{C28C7B59-F448-4AB8-B07D-5554C7878B57}"/>
              </a:ext>
            </a:extLst>
          </p:cNvPr>
          <p:cNvSpPr/>
          <p:nvPr/>
        </p:nvSpPr>
        <p:spPr>
          <a:xfrm>
            <a:off x="3328659" y="2372255"/>
            <a:ext cx="5638451" cy="1125125"/>
          </a:xfrm>
          <a:prstGeom prst="wedgeRoundRectCallout">
            <a:avLst>
              <a:gd name="adj1" fmla="val -19555"/>
              <a:gd name="adj2" fmla="val 102481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2400" dirty="0">
                <a:solidFill>
                  <a:schemeClr val="tx1"/>
                </a:solidFill>
              </a:rPr>
              <a:t>プロジェクトを右クリックして、「表示方法」→「システムエクスプローラー」</a:t>
            </a:r>
            <a:endParaRPr kumimoji="1" lang="ja-JP" alt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26668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FAFF2CF-8865-4FCD-9254-4BF4408C5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FFBD21-F0E1-44D5-A018-A3C72EA1C77F}" type="slidenum">
              <a:rPr lang="en-US" altLang="ja-JP" smtClean="0"/>
              <a:pPr>
                <a:defRPr/>
              </a:pPr>
              <a:t>24</a:t>
            </a:fld>
            <a:endParaRPr lang="en-US" altLang="ja-JP"/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67020CE7-AED9-4E5B-92A5-33ADB51AD2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403225"/>
            <a:ext cx="8805862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en-US" altLang="ja-JP" kern="0" dirty="0">
                <a:solidFill>
                  <a:srgbClr val="5F5F5F"/>
                </a:solidFill>
              </a:rPr>
              <a:t>CMakeLists.txt</a:t>
            </a:r>
            <a:r>
              <a:rPr lang="ja-JP" altLang="en-US" kern="0" dirty="0">
                <a:solidFill>
                  <a:srgbClr val="5F5F5F"/>
                </a:solidFill>
              </a:rPr>
              <a:t>の編集</a:t>
            </a:r>
            <a:endParaRPr lang="en-US" altLang="ja-JP" kern="0" dirty="0">
              <a:solidFill>
                <a:srgbClr val="5F5F5F"/>
              </a:solidFill>
            </a:endParaRPr>
          </a:p>
        </p:txBody>
      </p:sp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8A5F05D2-8FA6-43C0-8D99-FE0DB71CDB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615" y="1223755"/>
            <a:ext cx="8030820" cy="4167031"/>
          </a:xfrm>
        </p:spPr>
        <p:txBody>
          <a:bodyPr/>
          <a:lstStyle/>
          <a:p>
            <a:r>
              <a:rPr lang="en-US" altLang="ja-JP" dirty="0" err="1">
                <a:solidFill>
                  <a:srgbClr val="FF0000"/>
                </a:solidFill>
              </a:rPr>
              <a:t>src</a:t>
            </a:r>
            <a:r>
              <a:rPr lang="ja-JP" altLang="en-US" dirty="0"/>
              <a:t>フォルダ内の</a:t>
            </a:r>
            <a:r>
              <a:rPr lang="en-US" altLang="ja-JP" kern="0" dirty="0">
                <a:solidFill>
                  <a:srgbClr val="FF0000"/>
                </a:solidFill>
              </a:rPr>
              <a:t>CMakeLists.txt</a:t>
            </a:r>
            <a:r>
              <a:rPr lang="ja-JP" altLang="en-US" kern="0" dirty="0">
                <a:solidFill>
                  <a:srgbClr val="5F5F5F"/>
                </a:solidFill>
              </a:rPr>
              <a:t>をメモ帳等で編集する</a:t>
            </a:r>
            <a:endParaRPr lang="en-US" altLang="ja-JP" kern="0" dirty="0">
              <a:solidFill>
                <a:srgbClr val="5F5F5F"/>
              </a:solidFill>
            </a:endParaRPr>
          </a:p>
          <a:p>
            <a:pPr lvl="1"/>
            <a:r>
              <a:rPr lang="en-US" altLang="ja-JP" sz="1800" dirty="0">
                <a:solidFill>
                  <a:srgbClr val="5F5F5F"/>
                </a:solidFill>
              </a:rPr>
              <a:t>※ </a:t>
            </a:r>
            <a:r>
              <a:rPr lang="en-US" altLang="ja-JP" sz="1800" dirty="0" err="1">
                <a:solidFill>
                  <a:srgbClr val="5F5F5F"/>
                </a:solidFill>
              </a:rPr>
              <a:t>CircleTracking</a:t>
            </a:r>
            <a:r>
              <a:rPr lang="ja-JP" altLang="en-US" sz="1800" dirty="0">
                <a:solidFill>
                  <a:srgbClr val="5F5F5F"/>
                </a:solidFill>
              </a:rPr>
              <a:t>フォルダ直下の</a:t>
            </a:r>
            <a:r>
              <a:rPr lang="en-US" altLang="ja-JP" sz="1800" dirty="0">
                <a:solidFill>
                  <a:srgbClr val="5F5F5F"/>
                </a:solidFill>
              </a:rPr>
              <a:t>CMakeLists.txt</a:t>
            </a:r>
            <a:r>
              <a:rPr lang="ja-JP" altLang="en-US" sz="1800" dirty="0">
                <a:solidFill>
                  <a:srgbClr val="5F5F5F"/>
                </a:solidFill>
              </a:rPr>
              <a:t>ではないので注意</a:t>
            </a:r>
            <a:endParaRPr lang="en-US" altLang="ja-JP" sz="1800" dirty="0">
              <a:solidFill>
                <a:srgbClr val="5F5F5F"/>
              </a:solidFill>
            </a:endParaRPr>
          </a:p>
          <a:p>
            <a:pPr lvl="1"/>
            <a:endParaRPr lang="en-US" altLang="ja-JP" dirty="0">
              <a:solidFill>
                <a:srgbClr val="5F5F5F"/>
              </a:solidFill>
            </a:endParaRPr>
          </a:p>
          <a:p>
            <a:pPr lvl="1"/>
            <a:endParaRPr lang="en-US" altLang="ja-JP" dirty="0">
              <a:solidFill>
                <a:srgbClr val="5F5F5F"/>
              </a:solidFill>
            </a:endParaRPr>
          </a:p>
          <a:p>
            <a:pPr lvl="1"/>
            <a:endParaRPr lang="en-US" altLang="ja-JP" dirty="0">
              <a:solidFill>
                <a:srgbClr val="5F5F5F"/>
              </a:solidFill>
            </a:endParaRPr>
          </a:p>
          <a:p>
            <a:pPr lvl="1"/>
            <a:r>
              <a:rPr lang="en-US" altLang="ja-JP" dirty="0">
                <a:solidFill>
                  <a:srgbClr val="5F5F5F"/>
                </a:solidFill>
              </a:rPr>
              <a:t>OpenCV</a:t>
            </a:r>
            <a:r>
              <a:rPr lang="ja-JP" altLang="en-US" dirty="0">
                <a:solidFill>
                  <a:srgbClr val="5F5F5F"/>
                </a:solidFill>
              </a:rPr>
              <a:t>を使うため、</a:t>
            </a:r>
            <a:r>
              <a:rPr lang="en-US" altLang="ja-JP" dirty="0" err="1">
                <a:solidFill>
                  <a:srgbClr val="5F5F5F"/>
                </a:solidFill>
              </a:rPr>
              <a:t>find_package</a:t>
            </a:r>
            <a:r>
              <a:rPr lang="ja-JP" altLang="en-US" dirty="0">
                <a:solidFill>
                  <a:srgbClr val="5F5F5F"/>
                </a:solidFill>
              </a:rPr>
              <a:t>でライブラリを検出する。</a:t>
            </a:r>
            <a:endParaRPr lang="en-US" altLang="ja-JP" dirty="0">
              <a:solidFill>
                <a:srgbClr val="5F5F5F"/>
              </a:solidFill>
            </a:endParaRPr>
          </a:p>
          <a:p>
            <a:pPr lvl="1"/>
            <a:endParaRPr lang="en-US" altLang="ja-JP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A9C49F77-F141-47F8-BFCE-D0C0E78234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9168" y="2816794"/>
            <a:ext cx="5885714" cy="980952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7D5089F9-F6A3-4703-9C80-62C6689130DB}"/>
              </a:ext>
            </a:extLst>
          </p:cNvPr>
          <p:cNvSpPr txBox="1"/>
          <p:nvPr/>
        </p:nvSpPr>
        <p:spPr>
          <a:xfrm>
            <a:off x="1141655" y="5131336"/>
            <a:ext cx="6660739" cy="132343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ja-JP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lang="en-US" altLang="ja-JP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ja-JP" sz="2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comp_srcs</a:t>
            </a:r>
            <a:r>
              <a:rPr lang="en-US" altLang="ja-JP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CircleTracking.cpp )</a:t>
            </a:r>
          </a:p>
          <a:p>
            <a:r>
              <a:rPr lang="en-US" altLang="ja-JP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lang="en-US" altLang="ja-JP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ja-JP" sz="2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standalone_srcs</a:t>
            </a:r>
            <a:r>
              <a:rPr lang="en-US" altLang="ja-JP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CircleTrackingComp.cpp)</a:t>
            </a:r>
          </a:p>
          <a:p>
            <a:br>
              <a:rPr lang="en-US" altLang="ja-JP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sz="2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find_package</a:t>
            </a:r>
            <a:r>
              <a:rPr lang="en-US" altLang="ja-JP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(OpenCV REQUIRED) </a:t>
            </a:r>
            <a:r>
              <a:rPr lang="en-US" altLang="ja-JP" sz="2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</a:t>
            </a:r>
            <a:r>
              <a:rPr lang="ja-JP" altLang="en-US" sz="2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追加</a:t>
            </a:r>
            <a:endParaRPr lang="ja-JP" altLang="en-US" sz="2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23958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FAFF2CF-8865-4FCD-9254-4BF4408C5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FFBD21-F0E1-44D5-A018-A3C72EA1C77F}" type="slidenum">
              <a:rPr lang="en-US" altLang="ja-JP" smtClean="0"/>
              <a:pPr>
                <a:defRPr/>
              </a:pPr>
              <a:t>25</a:t>
            </a:fld>
            <a:endParaRPr lang="en-US" altLang="ja-JP"/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67020CE7-AED9-4E5B-92A5-33ADB51AD2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403225"/>
            <a:ext cx="8805862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en-US" altLang="ja-JP" kern="0" dirty="0">
                <a:solidFill>
                  <a:srgbClr val="5F5F5F"/>
                </a:solidFill>
              </a:rPr>
              <a:t>CMakeLists.txt</a:t>
            </a:r>
            <a:r>
              <a:rPr lang="ja-JP" altLang="en-US" kern="0" dirty="0">
                <a:solidFill>
                  <a:srgbClr val="5F5F5F"/>
                </a:solidFill>
              </a:rPr>
              <a:t>の編集</a:t>
            </a:r>
            <a:endParaRPr lang="en-US" altLang="ja-JP" kern="0" dirty="0">
              <a:solidFill>
                <a:srgbClr val="5F5F5F"/>
              </a:solidFill>
            </a:endParaRPr>
          </a:p>
        </p:txBody>
      </p:sp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8A5F05D2-8FA6-43C0-8D99-FE0DB71CDB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615" y="1223755"/>
            <a:ext cx="8030820" cy="1395155"/>
          </a:xfrm>
        </p:spPr>
        <p:txBody>
          <a:bodyPr/>
          <a:lstStyle/>
          <a:p>
            <a:r>
              <a:rPr lang="ja-JP" altLang="en-US" dirty="0"/>
              <a:t>リンクするライブラリに</a:t>
            </a:r>
            <a:r>
              <a:rPr lang="en-US" altLang="ja-JP" dirty="0"/>
              <a:t>OpenCV</a:t>
            </a:r>
            <a:r>
              <a:rPr lang="ja-JP" altLang="en-US" dirty="0"/>
              <a:t>を追加する</a:t>
            </a:r>
          </a:p>
          <a:p>
            <a:pPr lvl="1"/>
            <a:r>
              <a:rPr lang="ja-JP" altLang="en-US" dirty="0"/>
              <a:t>以下の</a:t>
            </a:r>
            <a:r>
              <a:rPr lang="en-US" altLang="ja-JP" dirty="0"/>
              <a:t>2</a:t>
            </a:r>
            <a:r>
              <a:rPr lang="ja-JP" altLang="en-US" dirty="0"/>
              <a:t>か所</a:t>
            </a:r>
            <a:endParaRPr lang="en-US" altLang="ja-JP" dirty="0"/>
          </a:p>
          <a:p>
            <a:pPr lvl="1"/>
            <a:endParaRPr lang="en-US" altLang="ja-JP" sz="2400" dirty="0"/>
          </a:p>
          <a:p>
            <a:pPr lvl="1"/>
            <a:endParaRPr lang="en-US" altLang="ja-JP" sz="2400" dirty="0"/>
          </a:p>
          <a:p>
            <a:pPr lvl="1"/>
            <a:endParaRPr lang="en-US" altLang="ja-JP" sz="2400" dirty="0"/>
          </a:p>
          <a:p>
            <a:pPr lvl="1"/>
            <a:endParaRPr lang="en-US" altLang="ja-JP" sz="2400" dirty="0"/>
          </a:p>
          <a:p>
            <a:pPr lvl="1"/>
            <a:endParaRPr lang="en-US" altLang="ja-JP" sz="2400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4586A92B-6F61-40D1-B979-02A00426399E}"/>
              </a:ext>
            </a:extLst>
          </p:cNvPr>
          <p:cNvSpPr txBox="1"/>
          <p:nvPr/>
        </p:nvSpPr>
        <p:spPr>
          <a:xfrm>
            <a:off x="312445" y="2517293"/>
            <a:ext cx="8539748" cy="107721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ja-JP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ja-JP" altLang="en-US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以下は修正前</a:t>
            </a:r>
            <a:endParaRPr lang="ja-JP" alt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ja-JP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en-US" altLang="ja-JP" sz="16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target_link_libraries</a:t>
            </a:r>
            <a:r>
              <a:rPr lang="en-US" altLang="ja-JP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(${PROJECT_NAME} ${OPENRTM_LIBRARIES}) </a:t>
            </a:r>
            <a:endParaRPr lang="en-US" altLang="ja-JP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ja-JP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ja-JP" altLang="en-US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以下は修正後、</a:t>
            </a:r>
            <a:r>
              <a:rPr lang="en-US" altLang="ja-JP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ja-JP" sz="16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OpenCV_LIBS</a:t>
            </a:r>
            <a:r>
              <a:rPr lang="en-US" altLang="ja-JP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ja-JP" altLang="en-US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を追加</a:t>
            </a:r>
            <a:endParaRPr lang="ja-JP" alt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ja-JP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target_link_libraries</a:t>
            </a:r>
            <a:r>
              <a:rPr lang="en-US" altLang="ja-JP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ja-JP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${PROJECT_NAME}</a:t>
            </a:r>
            <a:r>
              <a:rPr lang="en-US" altLang="ja-JP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${OPENRTM_LIBRARIES}</a:t>
            </a:r>
            <a:r>
              <a:rPr lang="en-US" altLang="ja-JP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ja-JP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OpenCV_LIBS</a:t>
            </a:r>
            <a:r>
              <a:rPr lang="en-US" altLang="ja-JP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ja-JP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05950254-4D5E-4F2A-A49C-275821DE3744}"/>
              </a:ext>
            </a:extLst>
          </p:cNvPr>
          <p:cNvSpPr txBox="1"/>
          <p:nvPr/>
        </p:nvSpPr>
        <p:spPr>
          <a:xfrm>
            <a:off x="61889" y="3701932"/>
            <a:ext cx="9040860" cy="107721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ja-JP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ja-JP" altLang="en-US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以下は修正前</a:t>
            </a:r>
            <a:endParaRPr lang="ja-JP" alt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ja-JP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en-US" altLang="ja-JP" sz="16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target_link_libraries</a:t>
            </a:r>
            <a:r>
              <a:rPr lang="en-US" altLang="ja-JP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(${PROJECT_NAME}Comp ${OPENRTM_LIBRARIES})</a:t>
            </a:r>
            <a:endParaRPr lang="en-US" altLang="ja-JP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ja-JP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ja-JP" altLang="en-US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以下は修正後、</a:t>
            </a:r>
            <a:r>
              <a:rPr lang="en-US" altLang="ja-JP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ja-JP" sz="16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OpenCV_LIBS</a:t>
            </a:r>
            <a:r>
              <a:rPr lang="en-US" altLang="ja-JP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ja-JP" altLang="en-US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を追加</a:t>
            </a:r>
            <a:endParaRPr lang="ja-JP" alt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ja-JP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target_link_libraries</a:t>
            </a:r>
            <a:r>
              <a:rPr lang="en-US" altLang="ja-JP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ja-JP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${PROJECT_NAME}</a:t>
            </a:r>
            <a:r>
              <a:rPr lang="en-US" altLang="ja-JP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Comp </a:t>
            </a:r>
            <a:r>
              <a:rPr lang="en-US" altLang="ja-JP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${OPENRTM_LIBRARIES}</a:t>
            </a:r>
            <a:r>
              <a:rPr lang="en-US" altLang="ja-JP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ja-JP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OpenCV_LIBS</a:t>
            </a:r>
            <a:r>
              <a:rPr lang="en-US" altLang="ja-JP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ja-JP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867685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図 18">
            <a:extLst>
              <a:ext uri="{FF2B5EF4-FFF2-40B4-BE49-F238E27FC236}">
                <a16:creationId xmlns:a16="http://schemas.microsoft.com/office/drawing/2014/main" id="{67F184AB-1128-4828-9B95-8703E8A2DD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0103" y="2840589"/>
            <a:ext cx="3968009" cy="3198701"/>
          </a:xfrm>
          <a:prstGeom prst="rect">
            <a:avLst/>
          </a:prstGeom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FAFF2CF-8865-4FCD-9254-4BF4408C5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FFBD21-F0E1-44D5-A018-A3C72EA1C77F}" type="slidenum">
              <a:rPr lang="en-US" altLang="ja-JP" smtClean="0"/>
              <a:pPr>
                <a:defRPr/>
              </a:pPr>
              <a:t>26</a:t>
            </a:fld>
            <a:endParaRPr lang="en-US" altLang="ja-JP"/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67020CE7-AED9-4E5B-92A5-33ADB51AD2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403225"/>
            <a:ext cx="8805862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ja-JP" altLang="en-US" dirty="0">
                <a:solidFill>
                  <a:srgbClr val="5F5F5F"/>
                </a:solidFill>
              </a:rPr>
              <a:t>ビルドに必要なファイルの生成</a:t>
            </a:r>
            <a:endParaRPr lang="en-US" altLang="ja-JP" kern="0" dirty="0">
              <a:solidFill>
                <a:srgbClr val="5F5F5F"/>
              </a:solidFill>
            </a:endParaRPr>
          </a:p>
        </p:txBody>
      </p:sp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8A5F05D2-8FA6-43C0-8D99-FE0DB71CDB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615" y="1223756"/>
            <a:ext cx="8030820" cy="1054848"/>
          </a:xfrm>
        </p:spPr>
        <p:txBody>
          <a:bodyPr/>
          <a:lstStyle/>
          <a:p>
            <a:r>
              <a:rPr lang="en-US" altLang="ja-JP" sz="2800" dirty="0" err="1"/>
              <a:t>CMake</a:t>
            </a:r>
            <a:r>
              <a:rPr lang="en-US" altLang="ja-JP" sz="2800" dirty="0"/>
              <a:t>(</a:t>
            </a:r>
            <a:r>
              <a:rPr lang="en-US" altLang="ja-JP" sz="2800" dirty="0" err="1"/>
              <a:t>cmake-gui</a:t>
            </a:r>
            <a:r>
              <a:rPr lang="en-US" altLang="ja-JP" sz="2800" dirty="0"/>
              <a:t>)</a:t>
            </a:r>
            <a:r>
              <a:rPr lang="ja-JP" altLang="en-US" sz="2800" dirty="0"/>
              <a:t>でビルドに必要なファイル</a:t>
            </a:r>
            <a:r>
              <a:rPr lang="en-US" altLang="ja-JP" sz="2800" dirty="0"/>
              <a:t>(Visual Studio</a:t>
            </a:r>
            <a:r>
              <a:rPr lang="ja-JP" altLang="en-US" sz="2800" dirty="0"/>
              <a:t>のプロジェクトファイル等</a:t>
            </a:r>
            <a:r>
              <a:rPr lang="en-US" altLang="ja-JP" sz="2800" dirty="0"/>
              <a:t>)</a:t>
            </a:r>
            <a:r>
              <a:rPr lang="ja-JP" altLang="en-US" sz="2800" dirty="0"/>
              <a:t>を生成</a:t>
            </a:r>
            <a:endParaRPr lang="en-US" altLang="ja-JP" sz="2800" dirty="0"/>
          </a:p>
          <a:p>
            <a:endParaRPr lang="en-US" altLang="ja-JP" dirty="0"/>
          </a:p>
          <a:p>
            <a:pPr lvl="1"/>
            <a:endParaRPr lang="en-US" altLang="ja-JP" sz="3200" dirty="0"/>
          </a:p>
          <a:p>
            <a:pPr lvl="1"/>
            <a:endParaRPr lang="en-US" altLang="ja-JP" sz="3200" dirty="0"/>
          </a:p>
          <a:p>
            <a:pPr lvl="1"/>
            <a:endParaRPr lang="en-US" altLang="ja-JP" sz="3200" dirty="0"/>
          </a:p>
          <a:p>
            <a:pPr lvl="1"/>
            <a:endParaRPr lang="en-US" altLang="ja-JP" sz="3200" dirty="0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271AFF66-85D3-404F-8F52-C89CDDBB91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86" y="3611179"/>
            <a:ext cx="4183036" cy="2602046"/>
          </a:xfrm>
          <a:prstGeom prst="rect">
            <a:avLst/>
          </a:prstGeom>
        </p:spPr>
      </p:pic>
      <p:sp>
        <p:nvSpPr>
          <p:cNvPr id="13" name="矢印: 下カーブ 12">
            <a:extLst>
              <a:ext uri="{FF2B5EF4-FFF2-40B4-BE49-F238E27FC236}">
                <a16:creationId xmlns:a16="http://schemas.microsoft.com/office/drawing/2014/main" id="{DD45234B-4B62-4440-A1EB-0A1444DC96CA}"/>
              </a:ext>
            </a:extLst>
          </p:cNvPr>
          <p:cNvSpPr/>
          <p:nvPr/>
        </p:nvSpPr>
        <p:spPr>
          <a:xfrm rot="20447919">
            <a:off x="3496290" y="3876472"/>
            <a:ext cx="1530170" cy="865188"/>
          </a:xfrm>
          <a:prstGeom prst="curvedDown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4" name="吹き出し: 角を丸めた四角形 13">
            <a:extLst>
              <a:ext uri="{FF2B5EF4-FFF2-40B4-BE49-F238E27FC236}">
                <a16:creationId xmlns:a16="http://schemas.microsoft.com/office/drawing/2014/main" id="{D2F432B9-2BEF-41C2-BFCD-26D164796449}"/>
              </a:ext>
            </a:extLst>
          </p:cNvPr>
          <p:cNvSpPr/>
          <p:nvPr/>
        </p:nvSpPr>
        <p:spPr>
          <a:xfrm>
            <a:off x="179389" y="2226177"/>
            <a:ext cx="4224440" cy="1125125"/>
          </a:xfrm>
          <a:prstGeom prst="wedgeRoundRectCallout">
            <a:avLst>
              <a:gd name="adj1" fmla="val 33010"/>
              <a:gd name="adj2" fmla="val 86493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2000" dirty="0">
                <a:solidFill>
                  <a:schemeClr val="tx1"/>
                </a:solidFill>
              </a:rPr>
              <a:t>①</a:t>
            </a:r>
            <a:r>
              <a:rPr lang="en-US" altLang="ja-JP" sz="2000" dirty="0">
                <a:solidFill>
                  <a:schemeClr val="tx1"/>
                </a:solidFill>
              </a:rPr>
              <a:t>CMakeLists.txt</a:t>
            </a:r>
            <a:r>
              <a:rPr lang="ja-JP" altLang="en-US" sz="2000" dirty="0">
                <a:solidFill>
                  <a:schemeClr val="tx1"/>
                </a:solidFill>
              </a:rPr>
              <a:t>を</a:t>
            </a:r>
            <a:r>
              <a:rPr lang="en-US" altLang="ja-JP" sz="2000" dirty="0" err="1">
                <a:solidFill>
                  <a:schemeClr val="tx1"/>
                </a:solidFill>
              </a:rPr>
              <a:t>cmake-gui</a:t>
            </a:r>
            <a:r>
              <a:rPr lang="ja-JP" altLang="en-US" sz="2000" dirty="0">
                <a:solidFill>
                  <a:schemeClr val="tx1"/>
                </a:solidFill>
              </a:rPr>
              <a:t>にドラッグアンドドロップする</a:t>
            </a:r>
            <a:endParaRPr lang="en-US" altLang="ja-JP" sz="2000" dirty="0">
              <a:solidFill>
                <a:schemeClr val="tx1"/>
              </a:solidFill>
            </a:endParaRPr>
          </a:p>
          <a:p>
            <a:r>
              <a:rPr kumimoji="1" lang="en-US" altLang="ja-JP" dirty="0">
                <a:solidFill>
                  <a:schemeClr val="tx1"/>
                </a:solidFill>
              </a:rPr>
              <a:t>※</a:t>
            </a:r>
            <a:r>
              <a:rPr kumimoji="1" lang="en-US" altLang="ja-JP" dirty="0" err="1">
                <a:solidFill>
                  <a:schemeClr val="tx1"/>
                </a:solidFill>
              </a:rPr>
              <a:t>CircleTracking</a:t>
            </a:r>
            <a:r>
              <a:rPr kumimoji="1" lang="ja-JP" altLang="en-US" dirty="0">
                <a:solidFill>
                  <a:schemeClr val="tx1"/>
                </a:solidFill>
              </a:rPr>
              <a:t>フォルダ直下の</a:t>
            </a:r>
            <a:r>
              <a:rPr kumimoji="1" lang="en-US" altLang="ja-JP" dirty="0" err="1">
                <a:solidFill>
                  <a:schemeClr val="tx1"/>
                </a:solidFill>
              </a:rPr>
              <a:t>CMakeLists</a:t>
            </a:r>
            <a:r>
              <a:rPr kumimoji="1" lang="ja-JP" altLang="en-US" dirty="0">
                <a:solidFill>
                  <a:schemeClr val="tx1"/>
                </a:solidFill>
              </a:rPr>
              <a:t>を使う</a:t>
            </a: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8B2424DF-DC39-470A-B81B-21431D483554}"/>
              </a:ext>
            </a:extLst>
          </p:cNvPr>
          <p:cNvSpPr/>
          <p:nvPr/>
        </p:nvSpPr>
        <p:spPr>
          <a:xfrm>
            <a:off x="5517105" y="3608403"/>
            <a:ext cx="2013054" cy="1954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吹き出し: 角を丸めた四角形 19">
            <a:extLst>
              <a:ext uri="{FF2B5EF4-FFF2-40B4-BE49-F238E27FC236}">
                <a16:creationId xmlns:a16="http://schemas.microsoft.com/office/drawing/2014/main" id="{BEFE214B-F388-40CF-A2E4-015531BC7063}"/>
              </a:ext>
            </a:extLst>
          </p:cNvPr>
          <p:cNvSpPr/>
          <p:nvPr/>
        </p:nvSpPr>
        <p:spPr>
          <a:xfrm>
            <a:off x="4494193" y="2172917"/>
            <a:ext cx="4224440" cy="726459"/>
          </a:xfrm>
          <a:prstGeom prst="wedgeRoundRectCallout">
            <a:avLst>
              <a:gd name="adj1" fmla="val 16175"/>
              <a:gd name="adj2" fmla="val 130198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2000" dirty="0">
                <a:solidFill>
                  <a:schemeClr val="tx1"/>
                </a:solidFill>
              </a:rPr>
              <a:t>②「</a:t>
            </a:r>
            <a:r>
              <a:rPr lang="en-US" altLang="ja-JP" sz="2000" dirty="0">
                <a:solidFill>
                  <a:schemeClr val="tx1"/>
                </a:solidFill>
              </a:rPr>
              <a:t>Where to build the binaries</a:t>
            </a:r>
            <a:r>
              <a:rPr lang="ja-JP" altLang="en-US" sz="2000" dirty="0">
                <a:solidFill>
                  <a:schemeClr val="tx1"/>
                </a:solidFill>
              </a:rPr>
              <a:t>」のパスの後ろに「</a:t>
            </a:r>
            <a:r>
              <a:rPr lang="en-US" altLang="ja-JP" sz="2000" dirty="0">
                <a:solidFill>
                  <a:schemeClr val="tx1"/>
                </a:solidFill>
              </a:rPr>
              <a:t>/build</a:t>
            </a:r>
            <a:r>
              <a:rPr lang="ja-JP" altLang="en-US" sz="2000" dirty="0">
                <a:solidFill>
                  <a:schemeClr val="tx1"/>
                </a:solidFill>
              </a:rPr>
              <a:t>」を追加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FBD7C6F8-5B5A-45CD-9BFC-BA7577FC35E9}"/>
              </a:ext>
            </a:extLst>
          </p:cNvPr>
          <p:cNvSpPr/>
          <p:nvPr/>
        </p:nvSpPr>
        <p:spPr>
          <a:xfrm>
            <a:off x="4552395" y="5263055"/>
            <a:ext cx="531819" cy="1954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084ABCEC-674A-4160-AB84-8BB15D1D074E}"/>
              </a:ext>
            </a:extLst>
          </p:cNvPr>
          <p:cNvSpPr/>
          <p:nvPr/>
        </p:nvSpPr>
        <p:spPr>
          <a:xfrm>
            <a:off x="5136436" y="5263054"/>
            <a:ext cx="483472" cy="1954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吹き出し: 角を丸めた四角形 22">
            <a:extLst>
              <a:ext uri="{FF2B5EF4-FFF2-40B4-BE49-F238E27FC236}">
                <a16:creationId xmlns:a16="http://schemas.microsoft.com/office/drawing/2014/main" id="{1F1EBF87-898F-4AB3-A717-1668247F2DE3}"/>
              </a:ext>
            </a:extLst>
          </p:cNvPr>
          <p:cNvSpPr/>
          <p:nvPr/>
        </p:nvSpPr>
        <p:spPr>
          <a:xfrm>
            <a:off x="4371886" y="5714980"/>
            <a:ext cx="3710503" cy="1050769"/>
          </a:xfrm>
          <a:prstGeom prst="wedgeRoundRectCallout">
            <a:avLst>
              <a:gd name="adj1" fmla="val -22864"/>
              <a:gd name="adj2" fmla="val -64789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2000" dirty="0">
                <a:solidFill>
                  <a:schemeClr val="tx1"/>
                </a:solidFill>
              </a:rPr>
              <a:t>③「</a:t>
            </a:r>
            <a:r>
              <a:rPr lang="en-US" altLang="ja-JP" sz="2000" dirty="0">
                <a:solidFill>
                  <a:schemeClr val="tx1"/>
                </a:solidFill>
              </a:rPr>
              <a:t>Configure</a:t>
            </a:r>
            <a:r>
              <a:rPr lang="ja-JP" altLang="en-US" sz="2000" dirty="0">
                <a:solidFill>
                  <a:schemeClr val="tx1"/>
                </a:solidFill>
              </a:rPr>
              <a:t>」ボタンを押す</a:t>
            </a:r>
            <a:endParaRPr lang="en-US" altLang="ja-JP" sz="2000" dirty="0">
              <a:solidFill>
                <a:schemeClr val="tx1"/>
              </a:solidFill>
            </a:endParaRPr>
          </a:p>
          <a:p>
            <a:r>
              <a:rPr kumimoji="1" lang="ja-JP" altLang="en-US" sz="2000" dirty="0">
                <a:solidFill>
                  <a:schemeClr val="tx1"/>
                </a:solidFill>
              </a:rPr>
              <a:t>④「</a:t>
            </a:r>
            <a:r>
              <a:rPr kumimoji="1" lang="en-US" altLang="ja-JP" sz="2000" dirty="0" err="1">
                <a:solidFill>
                  <a:schemeClr val="tx1"/>
                </a:solidFill>
              </a:rPr>
              <a:t>Genarate</a:t>
            </a:r>
            <a:r>
              <a:rPr kumimoji="1" lang="ja-JP" altLang="en-US" sz="2000" dirty="0">
                <a:solidFill>
                  <a:schemeClr val="tx1"/>
                </a:solidFill>
              </a:rPr>
              <a:t>」ボタンを押す</a:t>
            </a:r>
            <a:endParaRPr kumimoji="1" lang="en-US" altLang="ja-JP" sz="2000" dirty="0">
              <a:solidFill>
                <a:schemeClr val="tx1"/>
              </a:solidFill>
            </a:endParaRPr>
          </a:p>
          <a:p>
            <a:r>
              <a:rPr kumimoji="1" lang="ja-JP" altLang="en-US" sz="2000" dirty="0">
                <a:solidFill>
                  <a:schemeClr val="tx1"/>
                </a:solidFill>
              </a:rPr>
              <a:t>⑤「</a:t>
            </a:r>
            <a:r>
              <a:rPr kumimoji="1" lang="en-US" altLang="ja-JP" sz="2000" dirty="0">
                <a:solidFill>
                  <a:schemeClr val="tx1"/>
                </a:solidFill>
              </a:rPr>
              <a:t>Open Project</a:t>
            </a:r>
            <a:r>
              <a:rPr kumimoji="1" lang="ja-JP" altLang="en-US" sz="2000" dirty="0">
                <a:solidFill>
                  <a:schemeClr val="tx1"/>
                </a:solidFill>
              </a:rPr>
              <a:t>」ボタンを押す</a:t>
            </a:r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971C760A-DDEC-4E6B-B3DA-A92F16ABD11F}"/>
              </a:ext>
            </a:extLst>
          </p:cNvPr>
          <p:cNvSpPr/>
          <p:nvPr/>
        </p:nvSpPr>
        <p:spPr>
          <a:xfrm>
            <a:off x="5675648" y="5258748"/>
            <a:ext cx="483472" cy="1954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304954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FAFF2CF-8865-4FCD-9254-4BF4408C5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FFBD21-F0E1-44D5-A018-A3C72EA1C77F}" type="slidenum">
              <a:rPr lang="en-US" altLang="ja-JP" smtClean="0"/>
              <a:pPr>
                <a:defRPr/>
              </a:pPr>
              <a:t>27</a:t>
            </a:fld>
            <a:endParaRPr lang="en-US" altLang="ja-JP"/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67020CE7-AED9-4E5B-92A5-33ADB51AD2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403225"/>
            <a:ext cx="8805862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ja-JP" altLang="en-US" kern="0" dirty="0">
                <a:solidFill>
                  <a:srgbClr val="5F5F5F"/>
                </a:solidFill>
              </a:rPr>
              <a:t>ソースコードの編集</a:t>
            </a:r>
            <a:endParaRPr lang="en-US" altLang="ja-JP" kern="0" dirty="0">
              <a:solidFill>
                <a:srgbClr val="5F5F5F"/>
              </a:solidFill>
            </a:endParaRPr>
          </a:p>
        </p:txBody>
      </p:sp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8A5F05D2-8FA6-43C0-8D99-FE0DB71CDB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615" y="1223756"/>
            <a:ext cx="8030820" cy="1125124"/>
          </a:xfrm>
        </p:spPr>
        <p:txBody>
          <a:bodyPr/>
          <a:lstStyle/>
          <a:p>
            <a:r>
              <a:rPr lang="en-US" altLang="ja-JP" kern="0" dirty="0" err="1">
                <a:solidFill>
                  <a:srgbClr val="5F5F5F"/>
                </a:solidFill>
              </a:rPr>
              <a:t>CircleTracking.h</a:t>
            </a:r>
            <a:r>
              <a:rPr lang="ja-JP" altLang="en-US" kern="0" dirty="0">
                <a:solidFill>
                  <a:srgbClr val="5F5F5F"/>
                </a:solidFill>
              </a:rPr>
              <a:t>の編集</a:t>
            </a:r>
            <a:endParaRPr lang="en-US" altLang="ja-JP" kern="0" dirty="0">
              <a:solidFill>
                <a:srgbClr val="5F5F5F"/>
              </a:solidFill>
            </a:endParaRPr>
          </a:p>
          <a:p>
            <a:pPr lvl="1"/>
            <a:r>
              <a:rPr lang="en-US" altLang="ja-JP" sz="2400" dirty="0"/>
              <a:t>opencv2/opencv.hpp</a:t>
            </a:r>
            <a:r>
              <a:rPr lang="ja-JP" altLang="en-US" sz="2400" dirty="0"/>
              <a:t>をインクルードする</a:t>
            </a:r>
            <a:endParaRPr lang="en-US" altLang="ja-JP" sz="2400" dirty="0"/>
          </a:p>
          <a:p>
            <a:pPr lvl="1"/>
            <a:endParaRPr lang="en-US" altLang="ja-JP" sz="2400" dirty="0"/>
          </a:p>
          <a:p>
            <a:pPr lvl="1"/>
            <a:endParaRPr lang="en-US" altLang="ja-JP" sz="2400" dirty="0"/>
          </a:p>
          <a:p>
            <a:pPr lvl="1"/>
            <a:endParaRPr lang="en-US" altLang="ja-JP" sz="2400" dirty="0"/>
          </a:p>
          <a:p>
            <a:pPr lvl="1"/>
            <a:endParaRPr lang="en-US" altLang="ja-JP" sz="1050" dirty="0"/>
          </a:p>
          <a:p>
            <a:pPr lvl="1"/>
            <a:r>
              <a:rPr lang="ja-JP" altLang="en-US" sz="2400" dirty="0"/>
              <a:t>「</a:t>
            </a:r>
            <a:r>
              <a:rPr lang="en-US" altLang="ja-JP" sz="2400" dirty="0"/>
              <a:t>private:</a:t>
            </a:r>
            <a:r>
              <a:rPr lang="ja-JP" altLang="en-US" sz="2400" dirty="0"/>
              <a:t>」の下あたりに、以下の</a:t>
            </a:r>
            <a:r>
              <a:rPr lang="en-US" altLang="ja-JP" sz="2400" dirty="0"/>
              <a:t>3</a:t>
            </a:r>
            <a:r>
              <a:rPr lang="ja-JP" altLang="en-US" sz="2400" dirty="0"/>
              <a:t>行を追加する</a:t>
            </a:r>
            <a:endParaRPr lang="en-US" altLang="ja-JP" sz="2400" dirty="0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11B95C69-3E4E-4815-AA67-AB2B1DCD9CE2}"/>
              </a:ext>
            </a:extLst>
          </p:cNvPr>
          <p:cNvSpPr txBox="1"/>
          <p:nvPr/>
        </p:nvSpPr>
        <p:spPr>
          <a:xfrm>
            <a:off x="1896238" y="4149080"/>
            <a:ext cx="5355595" cy="132343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ja-JP" altLang="en-US" sz="2000" dirty="0">
                <a:solidFill>
                  <a:schemeClr val="bg1"/>
                </a:solidFill>
              </a:rPr>
              <a:t>314: </a:t>
            </a:r>
            <a:r>
              <a:rPr lang="en-US" altLang="ja-JP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private:</a:t>
            </a:r>
            <a:endParaRPr lang="en-US" altLang="ja-JP" sz="2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ja-JP" altLang="en-US" sz="2000" dirty="0">
                <a:solidFill>
                  <a:schemeClr val="bg1"/>
                </a:solidFill>
              </a:rPr>
              <a:t>31</a:t>
            </a:r>
            <a:r>
              <a:rPr lang="en-US" altLang="ja-JP" sz="2000" dirty="0">
                <a:solidFill>
                  <a:schemeClr val="bg1"/>
                </a:solidFill>
              </a:rPr>
              <a:t>5</a:t>
            </a:r>
            <a:r>
              <a:rPr lang="ja-JP" altLang="en-US" sz="2000" dirty="0">
                <a:solidFill>
                  <a:schemeClr val="bg1"/>
                </a:solidFill>
              </a:rPr>
              <a:t>: </a:t>
            </a:r>
            <a:r>
              <a:rPr lang="en-US" altLang="ja-JP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</a:t>
            </a:r>
            <a:r>
              <a:rPr lang="en-US" altLang="ja-JP" sz="2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cv</a:t>
            </a:r>
            <a:r>
              <a:rPr lang="en-US" altLang="ja-JP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::Mat </a:t>
            </a:r>
            <a:r>
              <a:rPr lang="en-US" altLang="ja-JP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m_imageBuff</a:t>
            </a:r>
            <a:r>
              <a:rPr lang="en-US" altLang="ja-JP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altLang="ja-JP" sz="2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//</a:t>
            </a:r>
            <a:r>
              <a:rPr lang="ja-JP" altLang="en-US" sz="2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追加</a:t>
            </a:r>
            <a:endParaRPr lang="ja-JP" altLang="en-US" sz="2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ja-JP" altLang="en-US" sz="2000" dirty="0">
                <a:solidFill>
                  <a:schemeClr val="bg1"/>
                </a:solidFill>
              </a:rPr>
              <a:t>31</a:t>
            </a:r>
            <a:r>
              <a:rPr lang="en-US" altLang="ja-JP" sz="2000" dirty="0">
                <a:solidFill>
                  <a:schemeClr val="bg1"/>
                </a:solidFill>
              </a:rPr>
              <a:t>6</a:t>
            </a:r>
            <a:r>
              <a:rPr lang="ja-JP" altLang="en-US" sz="2000" dirty="0">
                <a:solidFill>
                  <a:schemeClr val="bg1"/>
                </a:solidFill>
              </a:rPr>
              <a:t>: </a:t>
            </a:r>
            <a:r>
              <a:rPr lang="ja-JP" alt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</a:t>
            </a:r>
            <a:r>
              <a:rPr lang="en-US" altLang="ja-JP" sz="2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cv</a:t>
            </a:r>
            <a:r>
              <a:rPr lang="en-US" altLang="ja-JP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::Mat </a:t>
            </a:r>
            <a:r>
              <a:rPr lang="en-US" altLang="ja-JP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m_outputBuff</a:t>
            </a:r>
            <a:r>
              <a:rPr lang="en-US" altLang="ja-JP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altLang="ja-JP" sz="2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//</a:t>
            </a:r>
            <a:r>
              <a:rPr lang="ja-JP" altLang="en-US" sz="2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追加</a:t>
            </a:r>
            <a:endParaRPr lang="ja-JP" altLang="en-US" sz="2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ja-JP" altLang="en-US" sz="2000" dirty="0">
                <a:solidFill>
                  <a:schemeClr val="bg1"/>
                </a:solidFill>
              </a:rPr>
              <a:t>31</a:t>
            </a:r>
            <a:r>
              <a:rPr lang="en-US" altLang="ja-JP" sz="2000" dirty="0">
                <a:solidFill>
                  <a:schemeClr val="bg1"/>
                </a:solidFill>
              </a:rPr>
              <a:t>7</a:t>
            </a:r>
            <a:r>
              <a:rPr lang="ja-JP" altLang="en-US" sz="2000" dirty="0">
                <a:solidFill>
                  <a:schemeClr val="bg1"/>
                </a:solidFill>
              </a:rPr>
              <a:t>: </a:t>
            </a:r>
            <a:r>
              <a:rPr lang="ja-JP" alt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</a:t>
            </a:r>
            <a:r>
              <a:rPr lang="en-US" altLang="ja-JP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ja-JP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m_direction</a:t>
            </a:r>
            <a:r>
              <a:rPr lang="en-US" altLang="ja-JP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altLang="ja-JP" sz="2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//</a:t>
            </a:r>
            <a:r>
              <a:rPr lang="ja-JP" altLang="en-US" sz="2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追加</a:t>
            </a:r>
            <a:endParaRPr lang="ja-JP" altLang="en-US" sz="2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1" name="吹き出し: 角を丸めた四角形 20">
            <a:extLst>
              <a:ext uri="{FF2B5EF4-FFF2-40B4-BE49-F238E27FC236}">
                <a16:creationId xmlns:a16="http://schemas.microsoft.com/office/drawing/2014/main" id="{CE5B8F08-42F2-4A29-9F23-DE4560BE2C69}"/>
              </a:ext>
            </a:extLst>
          </p:cNvPr>
          <p:cNvSpPr/>
          <p:nvPr/>
        </p:nvSpPr>
        <p:spPr>
          <a:xfrm>
            <a:off x="296525" y="5634244"/>
            <a:ext cx="3762542" cy="720080"/>
          </a:xfrm>
          <a:prstGeom prst="wedgeRoundRectCallout">
            <a:avLst>
              <a:gd name="adj1" fmla="val -5626"/>
              <a:gd name="adj2" fmla="val -156430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1800" dirty="0">
                <a:solidFill>
                  <a:schemeClr val="tx1"/>
                </a:solidFill>
              </a:rPr>
              <a:t>入力画像データ、出力画像データを格納する変数を宣言</a:t>
            </a:r>
            <a:endParaRPr kumimoji="1" lang="ja-JP" altLang="en-US" sz="1800" dirty="0">
              <a:solidFill>
                <a:schemeClr val="tx1"/>
              </a:solidFill>
            </a:endParaRPr>
          </a:p>
        </p:txBody>
      </p:sp>
      <p:sp>
        <p:nvSpPr>
          <p:cNvPr id="22" name="吹き出し: 角を丸めた四角形 21">
            <a:extLst>
              <a:ext uri="{FF2B5EF4-FFF2-40B4-BE49-F238E27FC236}">
                <a16:creationId xmlns:a16="http://schemas.microsoft.com/office/drawing/2014/main" id="{965EC094-23ED-4E61-856B-1EB0BBEA520B}"/>
              </a:ext>
            </a:extLst>
          </p:cNvPr>
          <p:cNvSpPr/>
          <p:nvPr/>
        </p:nvSpPr>
        <p:spPr>
          <a:xfrm>
            <a:off x="4221108" y="5530859"/>
            <a:ext cx="4880941" cy="1260101"/>
          </a:xfrm>
          <a:prstGeom prst="wedgeRoundRectCallout">
            <a:avLst>
              <a:gd name="adj1" fmla="val -34843"/>
              <a:gd name="adj2" fmla="val -60489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1800" dirty="0">
                <a:solidFill>
                  <a:schemeClr val="tx1"/>
                </a:solidFill>
              </a:rPr>
              <a:t>移動ロボットの回転方向を格納する変数を宣言</a:t>
            </a:r>
            <a:endParaRPr lang="en-US" altLang="ja-JP" sz="18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sz="1800" dirty="0">
                <a:solidFill>
                  <a:schemeClr val="tx1"/>
                </a:solidFill>
              </a:rPr>
              <a:t>0</a:t>
            </a:r>
            <a:r>
              <a:rPr kumimoji="1" lang="ja-JP" altLang="en-US" sz="1800" dirty="0">
                <a:solidFill>
                  <a:schemeClr val="tx1"/>
                </a:solidFill>
              </a:rPr>
              <a:t>：回転方向を指定しない</a:t>
            </a:r>
            <a:endParaRPr kumimoji="1" lang="en-US" altLang="ja-JP" sz="18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800" dirty="0">
                <a:solidFill>
                  <a:schemeClr val="tx1"/>
                </a:solidFill>
              </a:rPr>
              <a:t>1</a:t>
            </a:r>
            <a:r>
              <a:rPr lang="ja-JP" altLang="en-US" sz="1800" dirty="0">
                <a:solidFill>
                  <a:schemeClr val="tx1"/>
                </a:solidFill>
              </a:rPr>
              <a:t>：左回りの回転</a:t>
            </a:r>
            <a:endParaRPr lang="en-US" altLang="ja-JP" sz="18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sz="1800" dirty="0">
                <a:solidFill>
                  <a:schemeClr val="tx1"/>
                </a:solidFill>
              </a:rPr>
              <a:t>2</a:t>
            </a:r>
            <a:r>
              <a:rPr lang="ja-JP" altLang="en-US" sz="1800" dirty="0">
                <a:solidFill>
                  <a:schemeClr val="tx1"/>
                </a:solidFill>
              </a:rPr>
              <a:t>：右回りの回転</a:t>
            </a:r>
            <a:endParaRPr kumimoji="1" lang="ja-JP" altLang="en-US" sz="1800" dirty="0">
              <a:solidFill>
                <a:schemeClr val="tx1"/>
              </a:solidFill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DD2A45A0-4796-4DB3-BF3B-3D445AEAE01D}"/>
              </a:ext>
            </a:extLst>
          </p:cNvPr>
          <p:cNvSpPr txBox="1"/>
          <p:nvPr/>
        </p:nvSpPr>
        <p:spPr>
          <a:xfrm>
            <a:off x="1364461" y="2213865"/>
            <a:ext cx="6435715" cy="132343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ja-JP" altLang="en-US" sz="2000" dirty="0">
                <a:solidFill>
                  <a:schemeClr val="bg1"/>
                </a:solidFill>
              </a:rPr>
              <a:t>34: </a:t>
            </a:r>
            <a:r>
              <a:rPr lang="en-US" altLang="ja-JP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2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altLang="ja-JP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ja-JP" sz="2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rtm</a:t>
            </a:r>
            <a:r>
              <a:rPr lang="en-US" altLang="ja-JP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altLang="ja-JP" sz="2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DataInPort.h</a:t>
            </a:r>
            <a:r>
              <a:rPr lang="en-US" altLang="ja-JP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ja-JP" sz="2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ja-JP" altLang="en-US" sz="2000" dirty="0">
                <a:solidFill>
                  <a:schemeClr val="bg1"/>
                </a:solidFill>
              </a:rPr>
              <a:t>3</a:t>
            </a:r>
            <a:r>
              <a:rPr lang="en-US" altLang="ja-JP" sz="2000" dirty="0">
                <a:solidFill>
                  <a:schemeClr val="bg1"/>
                </a:solidFill>
              </a:rPr>
              <a:t>5</a:t>
            </a:r>
            <a:r>
              <a:rPr lang="ja-JP" altLang="en-US" sz="2000" dirty="0">
                <a:solidFill>
                  <a:schemeClr val="bg1"/>
                </a:solidFill>
              </a:rPr>
              <a:t>: </a:t>
            </a:r>
            <a:r>
              <a:rPr lang="en-US" altLang="ja-JP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2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altLang="ja-JP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ja-JP" sz="2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rtm</a:t>
            </a:r>
            <a:r>
              <a:rPr lang="en-US" altLang="ja-JP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altLang="ja-JP" sz="2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DataOutPort.h</a:t>
            </a:r>
            <a:r>
              <a:rPr lang="en-US" altLang="ja-JP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ja-JP" sz="2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ja-JP" altLang="en-US" sz="2000" dirty="0">
                <a:solidFill>
                  <a:schemeClr val="bg1"/>
                </a:solidFill>
              </a:rPr>
              <a:t>3</a:t>
            </a:r>
            <a:r>
              <a:rPr lang="en-US" altLang="ja-JP" sz="2000" dirty="0">
                <a:solidFill>
                  <a:schemeClr val="bg1"/>
                </a:solidFill>
              </a:rPr>
              <a:t>6</a:t>
            </a:r>
            <a:r>
              <a:rPr lang="ja-JP" altLang="en-US" sz="2000" dirty="0">
                <a:solidFill>
                  <a:schemeClr val="bg1"/>
                </a:solidFill>
              </a:rPr>
              <a:t>: </a:t>
            </a:r>
            <a:r>
              <a:rPr lang="en-US" altLang="ja-JP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br>
              <a:rPr lang="en-US" altLang="ja-JP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ja-JP" altLang="en-US" sz="2000" dirty="0">
                <a:solidFill>
                  <a:schemeClr val="bg1"/>
                </a:solidFill>
              </a:rPr>
              <a:t>3</a:t>
            </a:r>
            <a:r>
              <a:rPr lang="en-US" altLang="ja-JP" sz="2000" dirty="0">
                <a:solidFill>
                  <a:schemeClr val="bg1"/>
                </a:solidFill>
              </a:rPr>
              <a:t>7</a:t>
            </a:r>
            <a:r>
              <a:rPr lang="ja-JP" altLang="en-US" sz="2000" dirty="0">
                <a:solidFill>
                  <a:schemeClr val="bg1"/>
                </a:solidFill>
              </a:rPr>
              <a:t>: </a:t>
            </a:r>
            <a:r>
              <a:rPr lang="en-US" altLang="ja-JP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2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altLang="ja-JP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&lt;opencv2/opencv.hpp&gt;</a:t>
            </a:r>
            <a:r>
              <a:rPr lang="en-US" altLang="ja-JP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sz="2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ja-JP" altLang="en-US" sz="2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追加</a:t>
            </a:r>
            <a:endParaRPr lang="ja-JP" altLang="en-US" sz="2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1313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FAFF2CF-8865-4FCD-9254-4BF4408C5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FFBD21-F0E1-44D5-A018-A3C72EA1C77F}" type="slidenum">
              <a:rPr lang="en-US" altLang="ja-JP" smtClean="0"/>
              <a:pPr>
                <a:defRPr/>
              </a:pPr>
              <a:t>28</a:t>
            </a:fld>
            <a:endParaRPr lang="en-US" altLang="ja-JP"/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67020CE7-AED9-4E5B-92A5-33ADB51AD2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403225"/>
            <a:ext cx="8805862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ja-JP" altLang="en-US" kern="0" dirty="0">
                <a:solidFill>
                  <a:srgbClr val="5F5F5F"/>
                </a:solidFill>
              </a:rPr>
              <a:t>ソースコードの編集</a:t>
            </a:r>
            <a:endParaRPr lang="en-US" altLang="ja-JP" kern="0" dirty="0">
              <a:solidFill>
                <a:srgbClr val="5F5F5F"/>
              </a:solidFill>
            </a:endParaRPr>
          </a:p>
        </p:txBody>
      </p:sp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8A5F05D2-8FA6-43C0-8D99-FE0DB71CDB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615" y="1223755"/>
            <a:ext cx="8030820" cy="865189"/>
          </a:xfrm>
        </p:spPr>
        <p:txBody>
          <a:bodyPr/>
          <a:lstStyle/>
          <a:p>
            <a:r>
              <a:rPr lang="en-US" altLang="ja-JP" kern="0" dirty="0">
                <a:solidFill>
                  <a:srgbClr val="5F5F5F"/>
                </a:solidFill>
              </a:rPr>
              <a:t>CircleTracking.cpp</a:t>
            </a:r>
            <a:r>
              <a:rPr lang="ja-JP" altLang="en-US" kern="0" dirty="0">
                <a:solidFill>
                  <a:srgbClr val="5F5F5F"/>
                </a:solidFill>
              </a:rPr>
              <a:t>の編集</a:t>
            </a:r>
            <a:endParaRPr lang="en-US" altLang="ja-JP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0F208DDE-974F-4527-98AE-289DAB4B87AB}"/>
              </a:ext>
            </a:extLst>
          </p:cNvPr>
          <p:cNvSpPr txBox="1"/>
          <p:nvPr/>
        </p:nvSpPr>
        <p:spPr>
          <a:xfrm>
            <a:off x="870338" y="1943835"/>
            <a:ext cx="7403323" cy="224676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ja-JP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RTC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ja-JP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ReturnCode_t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CircleTracking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ja-JP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onActivated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ja-JP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RTC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ja-JP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UniqueId</a:t>
            </a:r>
            <a:r>
              <a:rPr lang="en-US" altLang="ja-JP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/*</a:t>
            </a:r>
            <a:r>
              <a:rPr lang="en-US" altLang="ja-JP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ec_id</a:t>
            </a:r>
            <a:r>
              <a:rPr lang="en-US" altLang="ja-JP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*/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ja-JP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 // </a:t>
            </a:r>
            <a:r>
              <a:rPr lang="en-US" altLang="ja-JP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OutPort</a:t>
            </a:r>
            <a:r>
              <a:rPr lang="ja-JP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の画面サイズを</a:t>
            </a:r>
            <a:r>
              <a:rPr lang="en-US" altLang="ja-JP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ja-JP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に設定</a:t>
            </a:r>
            <a:endParaRPr lang="ja-JP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ja-JP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m_image_out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ja-JP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m_image_out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ja-JP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 //</a:t>
            </a:r>
            <a:r>
              <a:rPr lang="ja-JP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進行方向を</a:t>
            </a:r>
            <a:r>
              <a:rPr lang="en-US" altLang="ja-JP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0(</a:t>
            </a:r>
            <a:r>
              <a:rPr lang="ja-JP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回転方向を指定しない</a:t>
            </a:r>
            <a:r>
              <a:rPr lang="en-US" altLang="ja-JP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ja-JP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に設定</a:t>
            </a:r>
            <a:endParaRPr lang="ja-JP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ja-JP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m_direction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ja-JP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ja-JP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RTC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::RTC_OK;</a:t>
            </a:r>
          </a:p>
          <a:p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2B3DFB71-71AA-4D59-84FD-09C36ABD622F}"/>
              </a:ext>
            </a:extLst>
          </p:cNvPr>
          <p:cNvSpPr txBox="1"/>
          <p:nvPr/>
        </p:nvSpPr>
        <p:spPr>
          <a:xfrm>
            <a:off x="874326" y="4310128"/>
            <a:ext cx="7415985" cy="246221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ja-JP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RTC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ja-JP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ReturnCode_t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CircleTracking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ja-JP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onDeactivated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ja-JP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RTC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ja-JP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UniqueId</a:t>
            </a:r>
            <a:r>
              <a:rPr lang="en-US" altLang="ja-JP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/*</a:t>
            </a:r>
            <a:r>
              <a:rPr lang="en-US" altLang="ja-JP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ec_id</a:t>
            </a:r>
            <a:r>
              <a:rPr lang="en-US" altLang="ja-JP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*/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ja-JP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(!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m_outputBuff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empty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</a:t>
            </a:r>
          </a:p>
          <a:p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{</a:t>
            </a:r>
          </a:p>
          <a:p>
            <a:r>
              <a:rPr lang="en-US" altLang="ja-JP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   // </a:t>
            </a:r>
            <a:r>
              <a:rPr lang="ja-JP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画像用メモリの解放</a:t>
            </a:r>
            <a:endParaRPr lang="ja-JP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ja-JP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m_imageBuff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release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m_outputBuff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release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b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ja-JP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RTC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::RTC_OK;</a:t>
            </a:r>
          </a:p>
          <a:p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3171324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FAFF2CF-8865-4FCD-9254-4BF4408C5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FFBD21-F0E1-44D5-A018-A3C72EA1C77F}" type="slidenum">
              <a:rPr lang="en-US" altLang="ja-JP" smtClean="0"/>
              <a:pPr>
                <a:defRPr/>
              </a:pPr>
              <a:t>29</a:t>
            </a:fld>
            <a:endParaRPr lang="en-US" altLang="ja-JP"/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67020CE7-AED9-4E5B-92A5-33ADB51AD2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403225"/>
            <a:ext cx="8805862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ja-JP" altLang="en-US" kern="0" dirty="0">
                <a:solidFill>
                  <a:srgbClr val="5F5F5F"/>
                </a:solidFill>
              </a:rPr>
              <a:t>ソースコードの編集</a:t>
            </a:r>
            <a:endParaRPr lang="en-US" altLang="ja-JP" kern="0" dirty="0">
              <a:solidFill>
                <a:srgbClr val="5F5F5F"/>
              </a:solidFill>
            </a:endParaRPr>
          </a:p>
        </p:txBody>
      </p:sp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8A5F05D2-8FA6-43C0-8D99-FE0DB71CDB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615" y="1223755"/>
            <a:ext cx="8030820" cy="4167031"/>
          </a:xfrm>
        </p:spPr>
        <p:txBody>
          <a:bodyPr/>
          <a:lstStyle/>
          <a:p>
            <a:r>
              <a:rPr lang="en-US" altLang="ja-JP" kern="0" dirty="0">
                <a:solidFill>
                  <a:srgbClr val="5F5F5F"/>
                </a:solidFill>
              </a:rPr>
              <a:t>CircleTracking.cpp</a:t>
            </a:r>
            <a:r>
              <a:rPr lang="ja-JP" altLang="en-US" kern="0" dirty="0">
                <a:solidFill>
                  <a:srgbClr val="5F5F5F"/>
                </a:solidFill>
              </a:rPr>
              <a:t>の編集</a:t>
            </a:r>
            <a:endParaRPr lang="en-US" altLang="ja-JP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DAE29016-189A-4155-8045-6510CB2DF6C1}"/>
              </a:ext>
            </a:extLst>
          </p:cNvPr>
          <p:cNvSpPr txBox="1"/>
          <p:nvPr/>
        </p:nvSpPr>
        <p:spPr>
          <a:xfrm>
            <a:off x="33060" y="1810464"/>
            <a:ext cx="9110940" cy="504753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ja-JP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RTC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ja-JP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ReturnCode_t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CircleTracking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ja-JP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onExecute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ja-JP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RTC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ja-JP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UniqueId</a:t>
            </a:r>
            <a:r>
              <a:rPr lang="en-US" altLang="ja-JP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/*</a:t>
            </a:r>
            <a:r>
              <a:rPr lang="en-US" altLang="ja-JP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ec_id</a:t>
            </a:r>
            <a:r>
              <a:rPr lang="en-US" altLang="ja-JP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*/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ja-JP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m_image_inIn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isNew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</a:t>
            </a:r>
          </a:p>
          <a:p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{</a:t>
            </a:r>
          </a:p>
          <a:p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ja-JP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cv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::Mat gray;</a:t>
            </a:r>
          </a:p>
          <a:p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ja-JP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::vector&lt;</a:t>
            </a:r>
            <a:r>
              <a:rPr lang="en-US" altLang="ja-JP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cv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::Vec3f&gt; circles;</a:t>
            </a:r>
          </a:p>
          <a:p>
            <a:r>
              <a:rPr lang="en-US" altLang="ja-JP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   // </a:t>
            </a:r>
            <a:r>
              <a:rPr lang="ja-JP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画像データの読み込み</a:t>
            </a:r>
            <a:endParaRPr lang="ja-JP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ja-JP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m_image_inIn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read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b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   // </a:t>
            </a:r>
            <a:r>
              <a:rPr lang="en-US" altLang="ja-JP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InPort</a:t>
            </a:r>
            <a:r>
              <a:rPr lang="ja-JP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と</a:t>
            </a:r>
            <a:r>
              <a:rPr lang="en-US" altLang="ja-JP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OutPort</a:t>
            </a:r>
            <a:r>
              <a:rPr lang="ja-JP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の画面サイズ処理およびイメージ用メモリの確保</a:t>
            </a:r>
            <a:endParaRPr lang="ja-JP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ja-JP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ja-JP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m_image_in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!= 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m_image_out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|| 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m_image_in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!= 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m_image_out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{</a:t>
            </a:r>
          </a:p>
          <a:p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m_image_out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m_image_in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m_image_out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m_image_in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m_imageBuff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ja-JP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cv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ja-JP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m_image_in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m_image_in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 CV_8UC3);</a:t>
            </a:r>
          </a:p>
          <a:p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m_outputBuff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ja-JP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cv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ja-JP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m_image_in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m_image_in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 CV_8UC3);</a:t>
            </a:r>
          </a:p>
          <a:p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   // </a:t>
            </a:r>
            <a:r>
              <a:rPr lang="en-US" altLang="ja-JP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InPort</a:t>
            </a:r>
            <a:r>
              <a:rPr lang="ja-JP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の画像データを</a:t>
            </a:r>
            <a:r>
              <a:rPr lang="en-US" altLang="ja-JP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m_imageBuff</a:t>
            </a:r>
            <a:r>
              <a:rPr lang="ja-JP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にコピー</a:t>
            </a:r>
            <a:endParaRPr lang="ja-JP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ja-JP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ja-JP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ja-JP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memcpy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m_imageBuff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</a:p>
          <a:p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(</a:t>
            </a:r>
            <a:r>
              <a:rPr lang="en-US" altLang="ja-JP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*)&amp;(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m_image_in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pixels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ja-JP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]), </a:t>
            </a:r>
          </a:p>
          <a:p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m_image_in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pixels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());</a:t>
            </a:r>
          </a:p>
        </p:txBody>
      </p:sp>
      <p:sp>
        <p:nvSpPr>
          <p:cNvPr id="12" name="吹き出し: 角を丸めた四角形 11">
            <a:extLst>
              <a:ext uri="{FF2B5EF4-FFF2-40B4-BE49-F238E27FC236}">
                <a16:creationId xmlns:a16="http://schemas.microsoft.com/office/drawing/2014/main" id="{CF384557-AF05-4638-88FE-9E8C2262017F}"/>
              </a:ext>
            </a:extLst>
          </p:cNvPr>
          <p:cNvSpPr/>
          <p:nvPr/>
        </p:nvSpPr>
        <p:spPr>
          <a:xfrm>
            <a:off x="3986935" y="2213865"/>
            <a:ext cx="4224440" cy="914371"/>
          </a:xfrm>
          <a:prstGeom prst="wedgeRoundRectCallout">
            <a:avLst>
              <a:gd name="adj1" fmla="val -34667"/>
              <a:gd name="adj2" fmla="val 99931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1800" dirty="0" err="1">
                <a:solidFill>
                  <a:schemeClr val="tx1"/>
                </a:solidFill>
              </a:rPr>
              <a:t>InPort</a:t>
            </a:r>
            <a:r>
              <a:rPr kumimoji="1" lang="en-US" altLang="ja-JP" sz="1800" dirty="0">
                <a:solidFill>
                  <a:schemeClr val="tx1"/>
                </a:solidFill>
              </a:rPr>
              <a:t> (</a:t>
            </a:r>
            <a:r>
              <a:rPr kumimoji="1" lang="en-US" altLang="ja-JP" sz="1800" dirty="0" err="1">
                <a:solidFill>
                  <a:schemeClr val="tx1"/>
                </a:solidFill>
              </a:rPr>
              <a:t>image_in</a:t>
            </a:r>
            <a:r>
              <a:rPr kumimoji="1" lang="en-US" altLang="ja-JP" sz="1800" dirty="0">
                <a:solidFill>
                  <a:schemeClr val="tx1"/>
                </a:solidFill>
              </a:rPr>
              <a:t>) </a:t>
            </a:r>
            <a:r>
              <a:rPr kumimoji="1" lang="ja-JP" altLang="en-US" sz="1800" dirty="0">
                <a:solidFill>
                  <a:schemeClr val="tx1"/>
                </a:solidFill>
              </a:rPr>
              <a:t>でデータを受信して、</a:t>
            </a:r>
            <a:r>
              <a:rPr lang="ja-JP" altLang="en-US" sz="1800" dirty="0">
                <a:solidFill>
                  <a:schemeClr val="tx1"/>
                </a:solidFill>
              </a:rPr>
              <a:t>変数</a:t>
            </a:r>
            <a:r>
              <a:rPr lang="en-US" altLang="ja-JP" sz="1800" dirty="0" err="1">
                <a:solidFill>
                  <a:schemeClr val="tx1"/>
                </a:solidFill>
              </a:rPr>
              <a:t>m_imageBuff</a:t>
            </a:r>
            <a:r>
              <a:rPr lang="ja-JP" altLang="en-US" sz="1800" dirty="0">
                <a:solidFill>
                  <a:schemeClr val="tx1"/>
                </a:solidFill>
              </a:rPr>
              <a:t>に画像データをコピーするまでの処理</a:t>
            </a:r>
            <a:endParaRPr kumimoji="1" lang="ja-JP" altLang="en-US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73606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EFEC141-F9B4-4121-A2AA-326DBB6D33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23722"/>
            <a:ext cx="8390275" cy="1011787"/>
          </a:xfrm>
        </p:spPr>
        <p:txBody>
          <a:bodyPr/>
          <a:lstStyle/>
          <a:p>
            <a:r>
              <a:rPr kumimoji="1" lang="ja-JP" altLang="en-US" sz="2400" dirty="0"/>
              <a:t>発展的な課題として、</a:t>
            </a:r>
            <a:r>
              <a:rPr kumimoji="1" lang="en-US" altLang="ja-JP" sz="2400" dirty="0"/>
              <a:t>OpenCV</a:t>
            </a:r>
            <a:r>
              <a:rPr kumimoji="1" lang="ja-JP" altLang="en-US" sz="2400" dirty="0"/>
              <a:t>を使った画像処理コンポーネントを作成する</a:t>
            </a:r>
            <a:endParaRPr kumimoji="1" lang="en-US" altLang="ja-JP" sz="2400" dirty="0"/>
          </a:p>
          <a:p>
            <a:pPr lvl="1"/>
            <a:endParaRPr lang="en-US" altLang="ja-JP" sz="2000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FAFF2CF-8865-4FCD-9254-4BF4408C5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FFBD21-F0E1-44D5-A018-A3C72EA1C77F}" type="slidenum">
              <a:rPr lang="en-US" altLang="ja-JP" smtClean="0"/>
              <a:pPr>
                <a:defRPr/>
              </a:pPr>
              <a:t>3</a:t>
            </a:fld>
            <a:endParaRPr lang="en-US" altLang="ja-JP"/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67020CE7-AED9-4E5B-92A5-33ADB51AD2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403225"/>
            <a:ext cx="8805862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ja-JP" altLang="en-US" kern="0" dirty="0">
                <a:solidFill>
                  <a:srgbClr val="5F5F5F"/>
                </a:solidFill>
              </a:rPr>
              <a:t>画像処理コンポーネントの作成</a:t>
            </a:r>
            <a:endParaRPr lang="en-US" altLang="ja-JP" kern="0" dirty="0">
              <a:solidFill>
                <a:srgbClr val="5F5F5F"/>
              </a:solidFill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3D モデル 7">
                <a:extLst>
                  <a:ext uri="{FF2B5EF4-FFF2-40B4-BE49-F238E27FC236}">
                    <a16:creationId xmlns:a16="http://schemas.microsoft.com/office/drawing/2014/main" id="{7B536EDB-054F-4910-897A-E91B22762B6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13425508"/>
                  </p:ext>
                </p:extLst>
              </p:nvPr>
            </p:nvGraphicFramePr>
            <p:xfrm>
              <a:off x="3215745" y="3597421"/>
              <a:ext cx="2712501" cy="2331799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712501" cy="2331799"/>
                    </a:xfrm>
                    <a:prstGeom prst="rect">
                      <a:avLst/>
                    </a:prstGeom>
                  </am3d:spPr>
                  <am3d:camera>
                    <am3d:pos x="0" y="0" z="6640808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692" d="1000000"/>
                    <am3d:preTrans dx="-460" dy="-11236554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8070528" ay="4998755" az="8082251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06399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3D モデル 7">
                <a:extLst>
                  <a:ext uri="{FF2B5EF4-FFF2-40B4-BE49-F238E27FC236}">
                    <a16:creationId xmlns:a16="http://schemas.microsoft.com/office/drawing/2014/main" id="{7B536EDB-054F-4910-897A-E91B22762B6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15745" y="3597421"/>
                <a:ext cx="2712501" cy="2331799"/>
              </a:xfrm>
              <a:prstGeom prst="rect">
                <a:avLst/>
              </a:prstGeom>
            </p:spPr>
          </p:pic>
        </mc:Fallback>
      </mc:AlternateContent>
      <p:grpSp>
        <p:nvGrpSpPr>
          <p:cNvPr id="15" name="グループ化 14">
            <a:extLst>
              <a:ext uri="{FF2B5EF4-FFF2-40B4-BE49-F238E27FC236}">
                <a16:creationId xmlns:a16="http://schemas.microsoft.com/office/drawing/2014/main" id="{1389CAA7-5B91-4E02-9A51-16D15F87AEE3}"/>
              </a:ext>
            </a:extLst>
          </p:cNvPr>
          <p:cNvGrpSpPr/>
          <p:nvPr/>
        </p:nvGrpSpPr>
        <p:grpSpPr>
          <a:xfrm>
            <a:off x="3514711" y="2142698"/>
            <a:ext cx="2135215" cy="1575175"/>
            <a:chOff x="771600" y="2100179"/>
            <a:chExt cx="2135215" cy="1575175"/>
          </a:xfrm>
        </p:grpSpPr>
        <p:sp>
          <p:nvSpPr>
            <p:cNvPr id="9" name="正方形/長方形 8">
              <a:extLst>
                <a:ext uri="{FF2B5EF4-FFF2-40B4-BE49-F238E27FC236}">
                  <a16:creationId xmlns:a16="http://schemas.microsoft.com/office/drawing/2014/main" id="{2913425D-38EF-4F63-A93F-C210FB799106}"/>
                </a:ext>
              </a:extLst>
            </p:cNvPr>
            <p:cNvSpPr/>
            <p:nvPr/>
          </p:nvSpPr>
          <p:spPr>
            <a:xfrm>
              <a:off x="771600" y="2100179"/>
              <a:ext cx="2135215" cy="15751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" name="円: 塗りつぶしなし 13">
              <a:extLst>
                <a:ext uri="{FF2B5EF4-FFF2-40B4-BE49-F238E27FC236}">
                  <a16:creationId xmlns:a16="http://schemas.microsoft.com/office/drawing/2014/main" id="{8062AC08-0122-4347-BDC3-92C2B5AFD4E8}"/>
                </a:ext>
              </a:extLst>
            </p:cNvPr>
            <p:cNvSpPr/>
            <p:nvPr/>
          </p:nvSpPr>
          <p:spPr>
            <a:xfrm>
              <a:off x="1389157" y="2435734"/>
              <a:ext cx="900100" cy="876424"/>
            </a:xfrm>
            <a:prstGeom prst="donut">
              <a:avLst>
                <a:gd name="adj" fmla="val 8965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6" name="吹き出し: 角を丸めた四角形 15">
            <a:extLst>
              <a:ext uri="{FF2B5EF4-FFF2-40B4-BE49-F238E27FC236}">
                <a16:creationId xmlns:a16="http://schemas.microsoft.com/office/drawing/2014/main" id="{8E8D2A08-54D7-4CB4-B152-D91E56EFBE97}"/>
              </a:ext>
            </a:extLst>
          </p:cNvPr>
          <p:cNvSpPr/>
          <p:nvPr/>
        </p:nvSpPr>
        <p:spPr>
          <a:xfrm>
            <a:off x="179387" y="4374105"/>
            <a:ext cx="3036357" cy="1895000"/>
          </a:xfrm>
          <a:prstGeom prst="wedgeRoundRectCallout">
            <a:avLst>
              <a:gd name="adj1" fmla="val 35196"/>
              <a:gd name="adj2" fmla="val -64283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2400" dirty="0">
                <a:solidFill>
                  <a:schemeClr val="tx1"/>
                </a:solidFill>
              </a:rPr>
              <a:t>課題：カメラ画像から円形の図形を検出して、移動ロボットの向きを追従させる</a:t>
            </a:r>
            <a:endParaRPr kumimoji="1" lang="ja-JP" alt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0830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mph" presetSubtype="128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5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3330">
                                          <p:val>
                                            <p:fltVal val="13.9494"/>
                                          </p:val>
                                        </p:tav>
                                        <p:tav tm="6660">
                                          <p:val>
                                            <p:fltVal val="24.2079"/>
                                          </p:val>
                                        </p:tav>
                                        <p:tav tm="9990">
                                          <p:val>
                                            <p:fltVal val="31.3427"/>
                                          </p:val>
                                        </p:tav>
                                        <p:tav tm="13320">
                                          <p:val>
                                            <p:fltVal val="35.9208"/>
                                          </p:val>
                                        </p:tav>
                                        <p:tav tm="16650">
                                          <p:val>
                                            <p:fltVal val="38.5096"/>
                                          </p:val>
                                        </p:tav>
                                        <p:tav tm="19970">
                                          <p:val>
                                            <p:fltVal val="39.6742"/>
                                          </p:val>
                                        </p:tav>
                                        <p:tav tm="23290">
                                          <p:val>
                                            <p:fltVal val="39.9872"/>
                                          </p:val>
                                        </p:tav>
                                        <p:tav tm="26620">
                                          <p:val>
                                            <p:fltVal val="39.9891"/>
                                          </p:val>
                                        </p:tav>
                                        <p:tav tm="29950">
                                          <p:val>
                                            <p:fltVal val="39.6895"/>
                                          </p:val>
                                        </p:tav>
                                        <p:tav tm="33280">
                                          <p:val>
                                            <p:fltVal val="38.5467"/>
                                          </p:val>
                                        </p:tav>
                                        <p:tav tm="36610">
                                          <p:val>
                                            <p:fltVal val="35.9937"/>
                                          </p:val>
                                        </p:tav>
                                        <p:tav tm="39940">
                                          <p:val>
                                            <p:fltVal val="31.4632"/>
                                          </p:val>
                                        </p:tav>
                                        <p:tav tm="43270">
                                          <p:val>
                                            <p:fltVal val="24.3881"/>
                                          </p:val>
                                        </p:tav>
                                        <p:tav tm="46600">
                                          <p:val>
                                            <p:fltVal val="14.2011"/>
                                          </p:val>
                                        </p:tav>
                                        <p:tav tm="49930">
                                          <p:val>
                                            <p:fltVal val="0.335"/>
                                          </p:val>
                                        </p:tav>
                                        <p:tav tm="53250">
                                          <p:val>
                                            <p:fltVal val="-13.6598"/>
                                          </p:val>
                                        </p:tav>
                                        <p:tav tm="56580">
                                          <p:val>
                                            <p:fltVal val="-24.0004"/>
                                          </p:val>
                                        </p:tav>
                                        <p:tav tm="59900">
                                          <p:val>
                                            <p:fltVal val="-31.186"/>
                                          </p:val>
                                        </p:tav>
                                        <p:tav tm="63220">
                                          <p:val>
                                            <p:fltVal val="-35.8151"/>
                                          </p:val>
                                        </p:tav>
                                        <p:tav tm="66540">
                                          <p:val>
                                            <p:fltVal val="-38.4499"/>
                                          </p:val>
                                        </p:tav>
                                        <p:tav tm="69870">
                                          <p:val>
                                            <p:fltVal val="-39.6543"/>
                                          </p:val>
                                        </p:tav>
                                        <p:tav tm="73190">
                                          <p:val>
                                            <p:fltVal val="-39.9848"/>
                                          </p:val>
                                        </p:tav>
                                        <p:tav tm="76510">
                                          <p:val>
                                            <p:fltVal val="-39.9911"/>
                                          </p:val>
                                        </p:tav>
                                        <p:tav tm="79830">
                                          <p:val>
                                            <p:fltVal val="-39.7115"/>
                                          </p:val>
                                        </p:tav>
                                        <p:tav tm="83160">
                                          <p:val>
                                            <p:fltVal val="-38.609"/>
                                          </p:val>
                                        </p:tav>
                                        <p:tav tm="86480">
                                          <p:val>
                                            <p:fltVal val="-36.1268"/>
                                          </p:val>
                                        </p:tav>
                                        <p:tav tm="89800">
                                          <p:val>
                                            <p:fltVal val="-31.701"/>
                                          </p:val>
                                        </p:tav>
                                        <p:tav tm="93120">
                                          <p:val>
                                            <p:fltVal val="-24.7694"/>
                                          </p:val>
                                        </p:tav>
                                        <p:tav tm="96450">
                                          <p:val>
                                            <p:fltVal val="-14.7348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4.81481E-6 L -0.2967 0.00047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844" y="2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3" presetClass="path" presetSubtype="0" accel="50000" decel="5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0.2967 0.00047 L 0.28941 0.00047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306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35" presetClass="path" presetSubtype="0" accel="50000" decel="5000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0.28941 0.00047 L -1.66667E-6 -4.81481E-6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976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0050FFF1-88FD-46EE-81C1-111272DE3BB0}"/>
              </a:ext>
            </a:extLst>
          </p:cNvPr>
          <p:cNvSpPr txBox="1"/>
          <p:nvPr/>
        </p:nvSpPr>
        <p:spPr>
          <a:xfrm>
            <a:off x="447835" y="2256008"/>
            <a:ext cx="8471587" cy="255454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ja-JP" altLang="en-US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ja-JP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ja-JP" altLang="en-US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カラー画像をグレースケールに変換</a:t>
            </a:r>
            <a:endParaRPr lang="ja-JP" alt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ja-JP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ja-JP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cv::</a:t>
            </a:r>
            <a:r>
              <a:rPr lang="en-US" altLang="ja-JP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cvtC</a:t>
            </a:r>
            <a:r>
              <a:rPr lang="en-US" altLang="ja-JP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olor</a:t>
            </a:r>
            <a:r>
              <a:rPr lang="en-US" altLang="ja-JP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ja-JP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m_imageBuff</a:t>
            </a:r>
            <a:r>
              <a:rPr lang="en-US" altLang="ja-JP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gray, </a:t>
            </a:r>
            <a:r>
              <a:rPr lang="en-US" altLang="ja-JP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cv</a:t>
            </a:r>
            <a:r>
              <a:rPr lang="en-US" altLang="ja-JP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::COLOR_BGR2GRAY);</a:t>
            </a:r>
          </a:p>
          <a:p>
            <a:br>
              <a:rPr lang="en-US" altLang="ja-JP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   // </a:t>
            </a:r>
            <a:r>
              <a:rPr lang="en-US" altLang="ja-JP" sz="16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HoughCircles</a:t>
            </a:r>
            <a:r>
              <a:rPr lang="ja-JP" altLang="en-US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関数で円を検出する</a:t>
            </a:r>
            <a:endParaRPr lang="ja-JP" alt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ja-JP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ja-JP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cv::</a:t>
            </a:r>
            <a:r>
              <a:rPr lang="en-US" altLang="ja-JP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HoughCir</a:t>
            </a:r>
            <a:r>
              <a:rPr lang="en-US" altLang="ja-JP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cles</a:t>
            </a:r>
            <a:r>
              <a:rPr lang="en-US" altLang="ja-JP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(gray, circles, </a:t>
            </a:r>
            <a:r>
              <a:rPr lang="en-US" altLang="ja-JP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cv</a:t>
            </a:r>
            <a:r>
              <a:rPr lang="en-US" altLang="ja-JP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::HOUGH_GRADIENT, </a:t>
            </a:r>
            <a:r>
              <a:rPr lang="en-US" altLang="ja-JP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m_houghcircles_dp</a:t>
            </a:r>
            <a:r>
              <a:rPr lang="en-US" altLang="ja-JP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ja-JP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 </a:t>
            </a:r>
            <a:r>
              <a:rPr lang="en-US" altLang="ja-JP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m_houghcircles_minDist</a:t>
            </a:r>
            <a:r>
              <a:rPr lang="en-US" altLang="ja-JP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m_houghcircles_param1,</a:t>
            </a:r>
          </a:p>
          <a:p>
            <a:r>
              <a:rPr lang="en-US" altLang="ja-JP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 m_houghcircles_param2, </a:t>
            </a:r>
            <a:r>
              <a:rPr lang="en-US" altLang="ja-JP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m_houghcircles_minRadius</a:t>
            </a:r>
            <a:r>
              <a:rPr lang="en-US" altLang="ja-JP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ja-JP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 </a:t>
            </a:r>
            <a:r>
              <a:rPr lang="en-US" altLang="ja-JP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m_houghcircles_maxRadius</a:t>
            </a:r>
            <a:r>
              <a:rPr lang="en-US" altLang="ja-JP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ja-JP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endParaRPr lang="en-US" altLang="ja-JP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FAFF2CF-8865-4FCD-9254-4BF4408C5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FFBD21-F0E1-44D5-A018-A3C72EA1C77F}" type="slidenum">
              <a:rPr lang="en-US" altLang="ja-JP" smtClean="0"/>
              <a:pPr>
                <a:defRPr/>
              </a:pPr>
              <a:t>30</a:t>
            </a:fld>
            <a:endParaRPr lang="en-US" altLang="ja-JP"/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67020CE7-AED9-4E5B-92A5-33ADB51AD2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403225"/>
            <a:ext cx="8805862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ja-JP" altLang="en-US" kern="0" dirty="0">
                <a:solidFill>
                  <a:srgbClr val="5F5F5F"/>
                </a:solidFill>
              </a:rPr>
              <a:t>ソースコードの編集</a:t>
            </a:r>
            <a:endParaRPr lang="en-US" altLang="ja-JP" kern="0" dirty="0">
              <a:solidFill>
                <a:srgbClr val="5F5F5F"/>
              </a:solidFill>
            </a:endParaRPr>
          </a:p>
        </p:txBody>
      </p:sp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8A5F05D2-8FA6-43C0-8D99-FE0DB71CDB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615" y="1223755"/>
            <a:ext cx="8030820" cy="585065"/>
          </a:xfrm>
        </p:spPr>
        <p:txBody>
          <a:bodyPr/>
          <a:lstStyle/>
          <a:p>
            <a:r>
              <a:rPr lang="en-US" altLang="ja-JP" kern="0" dirty="0">
                <a:solidFill>
                  <a:srgbClr val="5F5F5F"/>
                </a:solidFill>
              </a:rPr>
              <a:t>CircleTracking.cpp</a:t>
            </a:r>
            <a:r>
              <a:rPr lang="ja-JP" altLang="en-US" kern="0" dirty="0">
                <a:solidFill>
                  <a:srgbClr val="5F5F5F"/>
                </a:solidFill>
              </a:rPr>
              <a:t>の編集</a:t>
            </a:r>
            <a:endParaRPr lang="en-US" altLang="ja-JP" dirty="0"/>
          </a:p>
        </p:txBody>
      </p:sp>
      <p:sp>
        <p:nvSpPr>
          <p:cNvPr id="12" name="吹き出し: 角を丸めた四角形 11">
            <a:extLst>
              <a:ext uri="{FF2B5EF4-FFF2-40B4-BE49-F238E27FC236}">
                <a16:creationId xmlns:a16="http://schemas.microsoft.com/office/drawing/2014/main" id="{CF384557-AF05-4638-88FE-9E8C2262017F}"/>
              </a:ext>
            </a:extLst>
          </p:cNvPr>
          <p:cNvSpPr/>
          <p:nvPr/>
        </p:nvSpPr>
        <p:spPr>
          <a:xfrm>
            <a:off x="916590" y="4599130"/>
            <a:ext cx="3150350" cy="914371"/>
          </a:xfrm>
          <a:prstGeom prst="wedgeRoundRectCallout">
            <a:avLst>
              <a:gd name="adj1" fmla="val -14118"/>
              <a:gd name="adj2" fmla="val -86151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1800" dirty="0">
                <a:solidFill>
                  <a:schemeClr val="tx1"/>
                </a:solidFill>
              </a:rPr>
              <a:t>グレースケール画像から円を検出するまでの処理</a:t>
            </a:r>
            <a:endParaRPr kumimoji="1" lang="en-US" altLang="ja-JP" sz="1800" dirty="0">
              <a:solidFill>
                <a:schemeClr val="tx1"/>
              </a:solidFill>
            </a:endParaRPr>
          </a:p>
        </p:txBody>
      </p:sp>
      <p:sp>
        <p:nvSpPr>
          <p:cNvPr id="14" name="吹き出し: 角を丸めた四角形 13">
            <a:extLst>
              <a:ext uri="{FF2B5EF4-FFF2-40B4-BE49-F238E27FC236}">
                <a16:creationId xmlns:a16="http://schemas.microsoft.com/office/drawing/2014/main" id="{216CC99A-56FA-49C3-8DA0-B1860FC4B8B5}"/>
              </a:ext>
            </a:extLst>
          </p:cNvPr>
          <p:cNvSpPr/>
          <p:nvPr/>
        </p:nvSpPr>
        <p:spPr>
          <a:xfrm>
            <a:off x="4786154" y="4707531"/>
            <a:ext cx="4224440" cy="914371"/>
          </a:xfrm>
          <a:prstGeom prst="wedgeRoundRectCallout">
            <a:avLst>
              <a:gd name="adj1" fmla="val -14118"/>
              <a:gd name="adj2" fmla="val -86151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1800" dirty="0" err="1">
                <a:solidFill>
                  <a:schemeClr val="tx1"/>
                </a:solidFill>
              </a:rPr>
              <a:t>HoughCircles</a:t>
            </a:r>
            <a:r>
              <a:rPr kumimoji="1" lang="ja-JP" altLang="en-US" sz="1800" dirty="0">
                <a:solidFill>
                  <a:schemeClr val="tx1"/>
                </a:solidFill>
              </a:rPr>
              <a:t>関数の引数にコンフィギュレーションパラメータの変数を指定する</a:t>
            </a:r>
          </a:p>
        </p:txBody>
      </p:sp>
    </p:spTree>
    <p:extLst>
      <p:ext uri="{BB962C8B-B14F-4D97-AF65-F5344CB8AC3E}">
        <p14:creationId xmlns:p14="http://schemas.microsoft.com/office/powerpoint/2010/main" val="12383273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FAFF2CF-8865-4FCD-9254-4BF4408C5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FFBD21-F0E1-44D5-A018-A3C72EA1C77F}" type="slidenum">
              <a:rPr lang="en-US" altLang="ja-JP" smtClean="0"/>
              <a:pPr>
                <a:defRPr/>
              </a:pPr>
              <a:t>31</a:t>
            </a:fld>
            <a:endParaRPr lang="en-US" altLang="ja-JP"/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67020CE7-AED9-4E5B-92A5-33ADB51AD2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403225"/>
            <a:ext cx="8805862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ja-JP" altLang="en-US" kern="0" dirty="0">
                <a:solidFill>
                  <a:srgbClr val="5F5F5F"/>
                </a:solidFill>
              </a:rPr>
              <a:t>ソースコードの編集</a:t>
            </a:r>
            <a:endParaRPr lang="en-US" altLang="ja-JP" kern="0" dirty="0">
              <a:solidFill>
                <a:srgbClr val="5F5F5F"/>
              </a:solidFill>
            </a:endParaRPr>
          </a:p>
        </p:txBody>
      </p:sp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8A5F05D2-8FA6-43C0-8D99-FE0DB71CDB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615" y="1223755"/>
            <a:ext cx="8030820" cy="585065"/>
          </a:xfrm>
        </p:spPr>
        <p:txBody>
          <a:bodyPr/>
          <a:lstStyle/>
          <a:p>
            <a:r>
              <a:rPr lang="en-US" altLang="ja-JP" kern="0" dirty="0">
                <a:solidFill>
                  <a:srgbClr val="5F5F5F"/>
                </a:solidFill>
              </a:rPr>
              <a:t>CircleTracking.cpp</a:t>
            </a:r>
            <a:r>
              <a:rPr lang="ja-JP" altLang="en-US" kern="0" dirty="0">
                <a:solidFill>
                  <a:srgbClr val="5F5F5F"/>
                </a:solidFill>
              </a:rPr>
              <a:t>の編集</a:t>
            </a:r>
            <a:endParaRPr lang="en-US" altLang="ja-JP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11AA2601-F0BC-4D5B-AE39-BE268AB0DE52}"/>
              </a:ext>
            </a:extLst>
          </p:cNvPr>
          <p:cNvSpPr txBox="1"/>
          <p:nvPr/>
        </p:nvSpPr>
        <p:spPr>
          <a:xfrm>
            <a:off x="73208" y="1835666"/>
            <a:ext cx="6707469" cy="473975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ja-JP" altLang="en-US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ja-JP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ja-JP" altLang="en-US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円を検出できた場合の処理</a:t>
            </a:r>
            <a:endParaRPr lang="ja-JP" alt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ja-JP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ja-JP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ja-JP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(!</a:t>
            </a:r>
            <a:r>
              <a:rPr lang="en-US" altLang="ja-JP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circles</a:t>
            </a:r>
            <a:r>
              <a:rPr lang="en-US" altLang="ja-JP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empty</a:t>
            </a:r>
            <a:r>
              <a:rPr lang="en-US" altLang="ja-JP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</a:t>
            </a:r>
          </a:p>
          <a:p>
            <a:r>
              <a:rPr lang="en-US" altLang="ja-JP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{</a:t>
            </a:r>
          </a:p>
          <a:p>
            <a:r>
              <a:rPr lang="ja-JP" altLang="en-US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ja-JP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ja-JP" altLang="en-US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円の位置が画像の左側の場合は左回りに回転するように設定</a:t>
            </a:r>
            <a:endParaRPr lang="ja-JP" alt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ja-JP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ja-JP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ja-JP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ja-JP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circles</a:t>
            </a:r>
            <a:r>
              <a:rPr lang="en-US" altLang="ja-JP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ja-JP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ja-JP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US" altLang="ja-JP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ja-JP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&lt; </a:t>
            </a:r>
            <a:r>
              <a:rPr lang="en-US" altLang="ja-JP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gray</a:t>
            </a:r>
            <a:r>
              <a:rPr lang="en-US" altLang="ja-JP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cols</a:t>
            </a:r>
            <a:r>
              <a:rPr lang="ja-JP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/ </a:t>
            </a:r>
            <a:r>
              <a:rPr lang="en-US" altLang="ja-JP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ja-JP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ja-JP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{</a:t>
            </a:r>
          </a:p>
          <a:p>
            <a:r>
              <a:rPr lang="en-US" altLang="ja-JP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ja-JP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m_direction</a:t>
            </a:r>
            <a:r>
              <a:rPr lang="en-US" altLang="ja-JP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ja-JP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ja-JP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ja-JP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}</a:t>
            </a:r>
          </a:p>
          <a:p>
            <a:r>
              <a:rPr lang="ja-JP" altLang="en-US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ja-JP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ja-JP" altLang="en-US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円の位置が画像の右側の場合は右回りに回転するように設定</a:t>
            </a:r>
            <a:endParaRPr lang="ja-JP" alt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ja-JP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ja-JP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endParaRPr lang="ja-JP" alt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ja-JP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ja-JP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ja-JP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ja-JP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m_direction</a:t>
            </a:r>
            <a:r>
              <a:rPr lang="en-US" altLang="ja-JP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ja-JP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ja-JP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ja-JP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}</a:t>
            </a:r>
          </a:p>
          <a:p>
            <a:r>
              <a:rPr lang="en-US" altLang="ja-JP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ja-JP" altLang="en-US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ja-JP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ja-JP" altLang="en-US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円を検出できなかった場合は回転方向の指定をしないように設定</a:t>
            </a:r>
            <a:endParaRPr lang="ja-JP" alt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ja-JP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ja-JP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endParaRPr lang="ja-JP" alt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ja-JP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ja-JP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ja-JP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ja-JP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m_direction</a:t>
            </a:r>
            <a:r>
              <a:rPr lang="en-US" altLang="ja-JP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ja-JP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ja-JP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ja-JP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</p:txBody>
      </p:sp>
      <p:sp>
        <p:nvSpPr>
          <p:cNvPr id="11" name="吹き出し: 角を丸めた四角形 10">
            <a:extLst>
              <a:ext uri="{FF2B5EF4-FFF2-40B4-BE49-F238E27FC236}">
                <a16:creationId xmlns:a16="http://schemas.microsoft.com/office/drawing/2014/main" id="{42BAE957-23B3-48E3-8E3D-3263C1842816}"/>
              </a:ext>
            </a:extLst>
          </p:cNvPr>
          <p:cNvSpPr/>
          <p:nvPr/>
        </p:nvSpPr>
        <p:spPr>
          <a:xfrm>
            <a:off x="4351529" y="5571413"/>
            <a:ext cx="4719263" cy="1241430"/>
          </a:xfrm>
          <a:prstGeom prst="wedgeRoundRectCallout">
            <a:avLst>
              <a:gd name="adj1" fmla="val -57493"/>
              <a:gd name="adj2" fmla="val -48387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1600" dirty="0">
                <a:solidFill>
                  <a:schemeClr val="tx1"/>
                </a:solidFill>
              </a:rPr>
              <a:t>以下の条件で移動ロボットの回転方向を変更</a:t>
            </a:r>
            <a:endParaRPr kumimoji="1" lang="en-US" altLang="ja-JP" sz="16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dirty="0">
                <a:solidFill>
                  <a:schemeClr val="tx1"/>
                </a:solidFill>
              </a:rPr>
              <a:t>円が検出できた</a:t>
            </a:r>
            <a:endParaRPr lang="en-US" altLang="ja-JP" dirty="0">
              <a:solidFill>
                <a:schemeClr val="tx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ja-JP" altLang="en-US" dirty="0">
                <a:solidFill>
                  <a:schemeClr val="tx1"/>
                </a:solidFill>
              </a:rPr>
              <a:t>円が画像の左側</a:t>
            </a:r>
            <a:endParaRPr lang="en-US" altLang="ja-JP" dirty="0">
              <a:solidFill>
                <a:schemeClr val="tx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ja-JP" altLang="en-US" dirty="0">
                <a:solidFill>
                  <a:schemeClr val="tx1"/>
                </a:solidFill>
              </a:rPr>
              <a:t>円が画像の右側</a:t>
            </a:r>
            <a:endParaRPr lang="en-US" altLang="ja-JP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ja-JP" altLang="en-US" dirty="0">
                <a:solidFill>
                  <a:schemeClr val="tx1"/>
                </a:solidFill>
              </a:rPr>
              <a:t>円が検出できなかった</a:t>
            </a:r>
            <a:endParaRPr kumimoji="1" lang="en-US" altLang="ja-JP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16047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FAFF2CF-8865-4FCD-9254-4BF4408C5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FFBD21-F0E1-44D5-A018-A3C72EA1C77F}" type="slidenum">
              <a:rPr lang="en-US" altLang="ja-JP" smtClean="0"/>
              <a:pPr>
                <a:defRPr/>
              </a:pPr>
              <a:t>32</a:t>
            </a:fld>
            <a:endParaRPr lang="en-US" altLang="ja-JP"/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67020CE7-AED9-4E5B-92A5-33ADB51AD2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403225"/>
            <a:ext cx="8805862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ja-JP" altLang="en-US" kern="0" dirty="0">
                <a:solidFill>
                  <a:srgbClr val="5F5F5F"/>
                </a:solidFill>
              </a:rPr>
              <a:t>ソースコードの編集</a:t>
            </a:r>
            <a:endParaRPr lang="en-US" altLang="ja-JP" kern="0" dirty="0">
              <a:solidFill>
                <a:srgbClr val="5F5F5F"/>
              </a:solidFill>
            </a:endParaRPr>
          </a:p>
        </p:txBody>
      </p:sp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8A5F05D2-8FA6-43C0-8D99-FE0DB71CDB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615" y="1223755"/>
            <a:ext cx="8030820" cy="585065"/>
          </a:xfrm>
        </p:spPr>
        <p:txBody>
          <a:bodyPr/>
          <a:lstStyle/>
          <a:p>
            <a:r>
              <a:rPr lang="en-US" altLang="ja-JP" kern="0" dirty="0">
                <a:solidFill>
                  <a:srgbClr val="5F5F5F"/>
                </a:solidFill>
              </a:rPr>
              <a:t>CircleTracking.cpp</a:t>
            </a:r>
            <a:r>
              <a:rPr lang="ja-JP" altLang="en-US" kern="0" dirty="0">
                <a:solidFill>
                  <a:srgbClr val="5F5F5F"/>
                </a:solidFill>
              </a:rPr>
              <a:t>の編集</a:t>
            </a:r>
            <a:endParaRPr lang="en-US" altLang="ja-JP" dirty="0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8A9F4953-CE7E-4D04-8E91-6EE8ADA1BE4F}"/>
              </a:ext>
            </a:extLst>
          </p:cNvPr>
          <p:cNvSpPr txBox="1"/>
          <p:nvPr/>
        </p:nvSpPr>
        <p:spPr>
          <a:xfrm>
            <a:off x="78038" y="1808820"/>
            <a:ext cx="8985250" cy="483209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ja-JP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ja-JP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ja-JP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元のカラー画像をコピーして円の情報を画像に追加</a:t>
            </a:r>
            <a:endParaRPr lang="ja-JP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ja-JP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ja-JP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ja-JP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memcpy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m_outputBuff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</a:p>
          <a:p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(</a:t>
            </a:r>
            <a:r>
              <a:rPr lang="en-US" altLang="ja-JP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*)&amp;(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m_image_in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pixels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ja-JP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]), </a:t>
            </a:r>
          </a:p>
          <a:p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m_image_in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pixels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b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ja-JP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ja-JP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circle : circles)</a:t>
            </a:r>
          </a:p>
          <a:p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{</a:t>
            </a:r>
          </a:p>
          <a:p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ja-JP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cv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ja-JP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circle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m_outputBuff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</a:p>
          <a:p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</a:t>
            </a:r>
            <a:r>
              <a:rPr lang="en-US" altLang="ja-JP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cv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ja-JP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Point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ja-JP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static_cast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ja-JP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&gt;(</a:t>
            </a:r>
            <a:r>
              <a:rPr lang="en-US" altLang="ja-JP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circle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ja-JP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]), </a:t>
            </a:r>
            <a:r>
              <a:rPr lang="en-US" altLang="ja-JP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static_cast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ja-JP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&gt;(</a:t>
            </a:r>
            <a:r>
              <a:rPr lang="en-US" altLang="ja-JP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circle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ja-JP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])), </a:t>
            </a:r>
          </a:p>
          <a:p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</a:t>
            </a:r>
            <a:r>
              <a:rPr lang="en-US" altLang="ja-JP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static_cast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ja-JP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&gt;(</a:t>
            </a:r>
            <a:r>
              <a:rPr lang="en-US" altLang="ja-JP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circle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ja-JP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]), </a:t>
            </a:r>
          </a:p>
          <a:p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ja-JP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cv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ja-JP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Scalar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ja-JP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ja-JP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ja-JP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255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lang="en-US" altLang="ja-JP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   // </a:t>
            </a:r>
            <a:r>
              <a:rPr lang="ja-JP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画像データのサイズ取得</a:t>
            </a:r>
            <a:endParaRPr lang="ja-JP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ja-JP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ja-JP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m_outputBuff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channels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* 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m_outputBuff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cols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m_outputBuff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rows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m_image_out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pixels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   // </a:t>
            </a:r>
            <a:r>
              <a:rPr lang="ja-JP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円の情報を付加した画像データを</a:t>
            </a:r>
            <a:r>
              <a:rPr lang="en-US" altLang="ja-JP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OutPort</a:t>
            </a:r>
            <a:r>
              <a:rPr lang="ja-JP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にコピー</a:t>
            </a:r>
            <a:endParaRPr lang="ja-JP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ja-JP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ja-JP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ja-JP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memcpy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ja-JP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*)&amp;(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m_image_out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pixels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ja-JP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]), 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m_outputBuff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ja-JP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   //</a:t>
            </a:r>
            <a:r>
              <a:rPr lang="ja-JP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画像データを出力</a:t>
            </a:r>
            <a:endParaRPr lang="ja-JP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ja-JP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m_image_outOut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write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</p:txBody>
      </p:sp>
      <p:sp>
        <p:nvSpPr>
          <p:cNvPr id="11" name="吹き出し: 角を丸めた四角形 10">
            <a:extLst>
              <a:ext uri="{FF2B5EF4-FFF2-40B4-BE49-F238E27FC236}">
                <a16:creationId xmlns:a16="http://schemas.microsoft.com/office/drawing/2014/main" id="{42BAE957-23B3-48E3-8E3D-3263C1842816}"/>
              </a:ext>
            </a:extLst>
          </p:cNvPr>
          <p:cNvSpPr/>
          <p:nvPr/>
        </p:nvSpPr>
        <p:spPr>
          <a:xfrm>
            <a:off x="5112060" y="2008635"/>
            <a:ext cx="3735415" cy="1241430"/>
          </a:xfrm>
          <a:prstGeom prst="wedgeRoundRectCallout">
            <a:avLst>
              <a:gd name="adj1" fmla="val -60129"/>
              <a:gd name="adj2" fmla="val 42985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1600" dirty="0">
                <a:solidFill>
                  <a:schemeClr val="tx1"/>
                </a:solidFill>
              </a:rPr>
              <a:t>検出した円の情報を元の画像に付加して、</a:t>
            </a:r>
            <a:r>
              <a:rPr kumimoji="1" lang="en-US" altLang="ja-JP" sz="1600" dirty="0" err="1">
                <a:solidFill>
                  <a:schemeClr val="tx1"/>
                </a:solidFill>
              </a:rPr>
              <a:t>OutPort</a:t>
            </a:r>
            <a:r>
              <a:rPr kumimoji="1" lang="en-US" altLang="ja-JP" sz="1600" dirty="0">
                <a:solidFill>
                  <a:schemeClr val="tx1"/>
                </a:solidFill>
              </a:rPr>
              <a:t> (</a:t>
            </a:r>
            <a:r>
              <a:rPr kumimoji="1" lang="en-US" altLang="ja-JP" sz="1600" dirty="0" err="1">
                <a:solidFill>
                  <a:schemeClr val="tx1"/>
                </a:solidFill>
              </a:rPr>
              <a:t>image_out</a:t>
            </a:r>
            <a:r>
              <a:rPr kumimoji="1" lang="en-US" altLang="ja-JP" sz="1600" dirty="0">
                <a:solidFill>
                  <a:schemeClr val="tx1"/>
                </a:solidFill>
              </a:rPr>
              <a:t>) </a:t>
            </a:r>
            <a:r>
              <a:rPr kumimoji="1" lang="ja-JP" altLang="en-US" sz="1600" dirty="0">
                <a:solidFill>
                  <a:schemeClr val="tx1"/>
                </a:solidFill>
              </a:rPr>
              <a:t>から出力する処理</a:t>
            </a:r>
            <a:endParaRPr kumimoji="1" lang="en-US" altLang="ja-JP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53702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FAFF2CF-8865-4FCD-9254-4BF4408C5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FFBD21-F0E1-44D5-A018-A3C72EA1C77F}" type="slidenum">
              <a:rPr lang="en-US" altLang="ja-JP" smtClean="0"/>
              <a:pPr>
                <a:defRPr/>
              </a:pPr>
              <a:t>33</a:t>
            </a:fld>
            <a:endParaRPr lang="en-US" altLang="ja-JP"/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67020CE7-AED9-4E5B-92A5-33ADB51AD2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403225"/>
            <a:ext cx="8805862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ja-JP" altLang="en-US" kern="0" dirty="0">
                <a:solidFill>
                  <a:srgbClr val="5F5F5F"/>
                </a:solidFill>
              </a:rPr>
              <a:t>ソースコードの編集</a:t>
            </a:r>
            <a:endParaRPr lang="en-US" altLang="ja-JP" kern="0" dirty="0">
              <a:solidFill>
                <a:srgbClr val="5F5F5F"/>
              </a:solidFill>
            </a:endParaRPr>
          </a:p>
        </p:txBody>
      </p:sp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8A5F05D2-8FA6-43C0-8D99-FE0DB71CDB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615" y="1223755"/>
            <a:ext cx="8030820" cy="585065"/>
          </a:xfrm>
        </p:spPr>
        <p:txBody>
          <a:bodyPr/>
          <a:lstStyle/>
          <a:p>
            <a:r>
              <a:rPr lang="en-US" altLang="ja-JP" kern="0" dirty="0">
                <a:solidFill>
                  <a:srgbClr val="5F5F5F"/>
                </a:solidFill>
              </a:rPr>
              <a:t>CircleTracking.cpp</a:t>
            </a:r>
            <a:r>
              <a:rPr lang="ja-JP" altLang="en-US" kern="0" dirty="0">
                <a:solidFill>
                  <a:srgbClr val="5F5F5F"/>
                </a:solidFill>
              </a:rPr>
              <a:t>の編集</a:t>
            </a:r>
            <a:endParaRPr lang="en-US" altLang="ja-JP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721481BC-A131-46C0-87B5-082016DAD351}"/>
              </a:ext>
            </a:extLst>
          </p:cNvPr>
          <p:cNvSpPr txBox="1"/>
          <p:nvPr/>
        </p:nvSpPr>
        <p:spPr>
          <a:xfrm>
            <a:off x="746575" y="1958777"/>
            <a:ext cx="4577786" cy="461664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ja-JP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m_velocity_inIn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isNew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</a:t>
            </a:r>
          </a:p>
          <a:p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{</a:t>
            </a:r>
          </a:p>
          <a:p>
            <a:r>
              <a:rPr lang="en-US" altLang="ja-JP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   //</a:t>
            </a:r>
            <a:r>
              <a:rPr lang="ja-JP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速度指令値を読み込み</a:t>
            </a:r>
            <a:endParaRPr lang="ja-JP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ja-JP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m_velocity_inIn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read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m_velocity_out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m_velocity_in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ja-JP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   //</a:t>
            </a:r>
            <a:r>
              <a:rPr lang="ja-JP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円が画像の左側にある場合、左回りに回転する</a:t>
            </a:r>
            <a:endParaRPr lang="ja-JP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ja-JP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ja-JP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m_direction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altLang="ja-JP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{</a:t>
            </a:r>
          </a:p>
          <a:p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ja-JP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m_velocity_out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m_speed_r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ja-JP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   //</a:t>
            </a:r>
            <a:r>
              <a:rPr lang="ja-JP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円が画像の右側にある場合、右回りに回転する</a:t>
            </a:r>
            <a:endParaRPr lang="ja-JP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ja-JP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ja-JP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m_direction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altLang="ja-JP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{</a:t>
            </a:r>
          </a:p>
          <a:p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ja-JP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m_velocity_out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-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m_speed_r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ja-JP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   //</a:t>
            </a:r>
            <a:r>
              <a:rPr lang="ja-JP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速度指令値を出力</a:t>
            </a:r>
            <a:endParaRPr lang="ja-JP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ja-JP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ja-JP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m_velocity_outOut</a:t>
            </a:r>
            <a:r>
              <a:rPr lang="en-US" altLang="ja-JP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ja-JP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write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ja-JP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RTC</a:t>
            </a:r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::RTC_OK;</a:t>
            </a:r>
          </a:p>
          <a:p>
            <a:r>
              <a:rPr lang="en-US" altLang="ja-JP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1" name="吹き出し: 角を丸めた四角形 10">
            <a:extLst>
              <a:ext uri="{FF2B5EF4-FFF2-40B4-BE49-F238E27FC236}">
                <a16:creationId xmlns:a16="http://schemas.microsoft.com/office/drawing/2014/main" id="{42BAE957-23B3-48E3-8E3D-3263C1842816}"/>
              </a:ext>
            </a:extLst>
          </p:cNvPr>
          <p:cNvSpPr/>
          <p:nvPr/>
        </p:nvSpPr>
        <p:spPr>
          <a:xfrm>
            <a:off x="5112060" y="2008635"/>
            <a:ext cx="3735415" cy="1241430"/>
          </a:xfrm>
          <a:prstGeom prst="wedgeRoundRectCallout">
            <a:avLst>
              <a:gd name="adj1" fmla="val -60129"/>
              <a:gd name="adj2" fmla="val 42985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1600" dirty="0">
                <a:solidFill>
                  <a:schemeClr val="tx1"/>
                </a:solidFill>
              </a:rPr>
              <a:t>速度指令を</a:t>
            </a:r>
            <a:r>
              <a:rPr kumimoji="1" lang="en-US" altLang="ja-JP" sz="1600" dirty="0" err="1">
                <a:solidFill>
                  <a:schemeClr val="tx1"/>
                </a:solidFill>
              </a:rPr>
              <a:t>InPort</a:t>
            </a:r>
            <a:r>
              <a:rPr kumimoji="1" lang="en-US" altLang="ja-JP" sz="1600" dirty="0">
                <a:solidFill>
                  <a:schemeClr val="tx1"/>
                </a:solidFill>
              </a:rPr>
              <a:t> (</a:t>
            </a:r>
            <a:r>
              <a:rPr kumimoji="1" lang="en-US" altLang="ja-JP" sz="1600" dirty="0" err="1">
                <a:solidFill>
                  <a:schemeClr val="tx1"/>
                </a:solidFill>
              </a:rPr>
              <a:t>velocity_in</a:t>
            </a:r>
            <a:r>
              <a:rPr kumimoji="1" lang="en-US" altLang="ja-JP" sz="1600" dirty="0">
                <a:solidFill>
                  <a:schemeClr val="tx1"/>
                </a:solidFill>
              </a:rPr>
              <a:t>) </a:t>
            </a:r>
            <a:r>
              <a:rPr kumimoji="1" lang="ja-JP" altLang="en-US" sz="1600" dirty="0">
                <a:solidFill>
                  <a:schemeClr val="tx1"/>
                </a:solidFill>
              </a:rPr>
              <a:t>から読み込んで、検出した円の位置により回転速度を変更する処理</a:t>
            </a:r>
            <a:endParaRPr kumimoji="1" lang="en-US" altLang="ja-JP" sz="1600" dirty="0">
              <a:solidFill>
                <a:schemeClr val="tx1"/>
              </a:solidFill>
            </a:endParaRPr>
          </a:p>
        </p:txBody>
      </p:sp>
      <p:sp>
        <p:nvSpPr>
          <p:cNvPr id="9" name="吹き出し: 角を丸めた四角形 8">
            <a:extLst>
              <a:ext uri="{FF2B5EF4-FFF2-40B4-BE49-F238E27FC236}">
                <a16:creationId xmlns:a16="http://schemas.microsoft.com/office/drawing/2014/main" id="{1BB81D1E-6D59-4B2F-83D1-23B5730D745D}"/>
              </a:ext>
            </a:extLst>
          </p:cNvPr>
          <p:cNvSpPr/>
          <p:nvPr/>
        </p:nvSpPr>
        <p:spPr>
          <a:xfrm>
            <a:off x="4929818" y="5811405"/>
            <a:ext cx="2927547" cy="503238"/>
          </a:xfrm>
          <a:prstGeom prst="wedgeRoundRectCallout">
            <a:avLst>
              <a:gd name="adj1" fmla="val -74383"/>
              <a:gd name="adj2" fmla="val 13149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1600" dirty="0">
                <a:solidFill>
                  <a:schemeClr val="tx1"/>
                </a:solidFill>
              </a:rPr>
              <a:t>ここまで追加</a:t>
            </a:r>
            <a:endParaRPr kumimoji="1" lang="en-US" altLang="ja-JP" sz="1600" dirty="0">
              <a:solidFill>
                <a:schemeClr val="tx1"/>
              </a:solidFill>
            </a:endParaRPr>
          </a:p>
          <a:p>
            <a:r>
              <a:rPr kumimoji="1" lang="ja-JP" altLang="en-US" sz="1600" dirty="0">
                <a:solidFill>
                  <a:schemeClr val="tx1"/>
                </a:solidFill>
              </a:rPr>
              <a:t>編集が完了したらビルドする。</a:t>
            </a:r>
            <a:endParaRPr kumimoji="1" lang="en-US" altLang="ja-JP" sz="1600" dirty="0">
              <a:solidFill>
                <a:schemeClr val="tx1"/>
              </a:solidFill>
            </a:endParaRPr>
          </a:p>
        </p:txBody>
      </p: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41E161AC-6CF5-4FA4-807F-45290AFE4522}"/>
              </a:ext>
            </a:extLst>
          </p:cNvPr>
          <p:cNvCxnSpPr/>
          <p:nvPr/>
        </p:nvCxnSpPr>
        <p:spPr>
          <a:xfrm>
            <a:off x="881590" y="6084295"/>
            <a:ext cx="328536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285351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FAFF2CF-8865-4FCD-9254-4BF4408C5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FFBD21-F0E1-44D5-A018-A3C72EA1C77F}" type="slidenum">
              <a:rPr lang="en-US" altLang="ja-JP" smtClean="0"/>
              <a:pPr>
                <a:defRPr/>
              </a:pPr>
              <a:t>34</a:t>
            </a:fld>
            <a:endParaRPr lang="en-US" altLang="ja-JP"/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67020CE7-AED9-4E5B-92A5-33ADB51AD2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403225"/>
            <a:ext cx="8805862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en-US" altLang="ja-JP" kern="0" dirty="0">
                <a:solidFill>
                  <a:srgbClr val="5F5F5F"/>
                </a:solidFill>
              </a:rPr>
              <a:t>RTC</a:t>
            </a:r>
            <a:r>
              <a:rPr lang="ja-JP" altLang="en-US" kern="0" dirty="0">
                <a:solidFill>
                  <a:srgbClr val="5F5F5F"/>
                </a:solidFill>
              </a:rPr>
              <a:t>の起動</a:t>
            </a:r>
            <a:endParaRPr lang="en-US" altLang="ja-JP" kern="0" dirty="0">
              <a:solidFill>
                <a:srgbClr val="5F5F5F"/>
              </a:solidFill>
            </a:endParaRPr>
          </a:p>
        </p:txBody>
      </p:sp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8A5F05D2-8FA6-43C0-8D99-FE0DB71CDB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560" y="1313765"/>
            <a:ext cx="8055895" cy="5310590"/>
          </a:xfrm>
        </p:spPr>
        <p:txBody>
          <a:bodyPr/>
          <a:lstStyle/>
          <a:p>
            <a:r>
              <a:rPr kumimoji="1" lang="ja-JP" altLang="en-US" sz="2400" dirty="0"/>
              <a:t>以下の</a:t>
            </a:r>
            <a:r>
              <a:rPr kumimoji="1" lang="en-US" altLang="ja-JP" sz="2400" dirty="0"/>
              <a:t>5</a:t>
            </a:r>
            <a:r>
              <a:rPr kumimoji="1" lang="ja-JP" altLang="en-US" sz="2400" dirty="0"/>
              <a:t>つの</a:t>
            </a:r>
            <a:r>
              <a:rPr kumimoji="1" lang="en-US" altLang="ja-JP" sz="2400" dirty="0"/>
              <a:t>RTC</a:t>
            </a:r>
            <a:r>
              <a:rPr kumimoji="1" lang="ja-JP" altLang="en-US" sz="2400" dirty="0"/>
              <a:t>を起動する</a:t>
            </a:r>
            <a:endParaRPr kumimoji="1" lang="en-US" altLang="ja-JP" sz="2400" dirty="0"/>
          </a:p>
          <a:p>
            <a:pPr lvl="1"/>
            <a:r>
              <a:rPr lang="en-US" altLang="ja-JP" sz="2000" b="1" dirty="0" err="1"/>
              <a:t>RaspberryPiMouseRTC</a:t>
            </a:r>
            <a:r>
              <a:rPr lang="ja-JP" altLang="en-US" sz="2000" b="1" dirty="0"/>
              <a:t> </a:t>
            </a:r>
            <a:r>
              <a:rPr lang="en-US" altLang="ja-JP" sz="1800" dirty="0"/>
              <a:t>(Raspberry Pi</a:t>
            </a:r>
            <a:r>
              <a:rPr lang="ja-JP" altLang="en-US" sz="1800" dirty="0"/>
              <a:t>で起動</a:t>
            </a:r>
            <a:r>
              <a:rPr lang="en-US" altLang="ja-JP" sz="1800" dirty="0"/>
              <a:t>)</a:t>
            </a:r>
            <a:endParaRPr lang="en-US" altLang="ja-JP" sz="2000" dirty="0"/>
          </a:p>
          <a:p>
            <a:pPr lvl="1"/>
            <a:r>
              <a:rPr lang="en-US" altLang="ja-JP" sz="2000" b="1" dirty="0" err="1"/>
              <a:t>RobotController</a:t>
            </a:r>
            <a:r>
              <a:rPr lang="ja-JP" altLang="en-US" sz="2000" b="1" dirty="0"/>
              <a:t> </a:t>
            </a:r>
            <a:r>
              <a:rPr lang="en-US" altLang="ja-JP" sz="1800" dirty="0"/>
              <a:t>(</a:t>
            </a:r>
            <a:r>
              <a:rPr lang="ja-JP" altLang="en-US" sz="1800" dirty="0"/>
              <a:t>第</a:t>
            </a:r>
            <a:r>
              <a:rPr lang="en-US" altLang="ja-JP" sz="1800" dirty="0"/>
              <a:t>2</a:t>
            </a:r>
            <a:r>
              <a:rPr lang="ja-JP" altLang="en-US" sz="1800" dirty="0"/>
              <a:t>部の実習で作成</a:t>
            </a:r>
            <a:r>
              <a:rPr lang="en-US" altLang="ja-JP" sz="1800" dirty="0"/>
              <a:t>)</a:t>
            </a:r>
            <a:endParaRPr lang="en-US" altLang="ja-JP" sz="2000" dirty="0"/>
          </a:p>
          <a:p>
            <a:pPr lvl="2"/>
            <a:r>
              <a:rPr lang="ja-JP" altLang="en-US" sz="1800" dirty="0"/>
              <a:t>「</a:t>
            </a:r>
            <a:r>
              <a:rPr lang="en-US" altLang="ja-JP" sz="1800" dirty="0"/>
              <a:t>RT</a:t>
            </a:r>
            <a:r>
              <a:rPr lang="ja-JP" altLang="en-US" sz="1800" dirty="0"/>
              <a:t>コンポーネントの作成入門」の資料を参照</a:t>
            </a:r>
            <a:endParaRPr lang="en-US" altLang="ja-JP" sz="1800" dirty="0"/>
          </a:p>
          <a:p>
            <a:pPr lvl="2"/>
            <a:r>
              <a:rPr lang="en-US" altLang="ja-JP" sz="1600" dirty="0">
                <a:hlinkClick r:id="rId2"/>
              </a:rPr>
              <a:t>https://openrtm.org/openrtm/ja/node/6550</a:t>
            </a:r>
            <a:endParaRPr lang="en-US" altLang="ja-JP" sz="1600" dirty="0"/>
          </a:p>
          <a:p>
            <a:pPr lvl="2"/>
            <a:r>
              <a:rPr lang="en-US" altLang="ja-JP" sz="1600" dirty="0">
                <a:hlinkClick r:id="rId3"/>
              </a:rPr>
              <a:t>https://openrtm.org/openrtm/ja/node/6551</a:t>
            </a:r>
            <a:endParaRPr lang="en-US" altLang="ja-JP" sz="1600" dirty="0"/>
          </a:p>
          <a:p>
            <a:pPr lvl="1"/>
            <a:r>
              <a:rPr lang="en-US" altLang="ja-JP" sz="2000" b="1" dirty="0" err="1"/>
              <a:t>OpenCVCamera</a:t>
            </a:r>
            <a:endParaRPr lang="en-US" altLang="ja-JP" sz="2000" b="1" dirty="0"/>
          </a:p>
          <a:p>
            <a:pPr lvl="1"/>
            <a:r>
              <a:rPr lang="en-US" altLang="ja-JP" sz="2000" b="1" dirty="0" err="1"/>
              <a:t>CameraViewer</a:t>
            </a:r>
            <a:endParaRPr lang="en-US" altLang="ja-JP" sz="2000" b="1" dirty="0"/>
          </a:p>
          <a:p>
            <a:pPr lvl="2"/>
            <a:r>
              <a:rPr lang="en-US" altLang="ja-JP" sz="1800" dirty="0"/>
              <a:t>OpenRTM-aist</a:t>
            </a:r>
            <a:r>
              <a:rPr lang="ja-JP" altLang="en-US" sz="1800" dirty="0"/>
              <a:t>のサンプルコンポーネント</a:t>
            </a:r>
            <a:endParaRPr lang="en-US" altLang="ja-JP" sz="1800" dirty="0"/>
          </a:p>
          <a:p>
            <a:pPr lvl="2"/>
            <a:r>
              <a:rPr lang="ja-JP" altLang="en-US" sz="1800" dirty="0"/>
              <a:t>次のスライドで説明</a:t>
            </a:r>
            <a:endParaRPr lang="en-US" altLang="ja-JP" sz="1800" dirty="0"/>
          </a:p>
          <a:p>
            <a:pPr lvl="1"/>
            <a:r>
              <a:rPr lang="en-US" altLang="ja-JP" sz="2000" b="1" dirty="0" err="1"/>
              <a:t>CircleTracking</a:t>
            </a:r>
            <a:endParaRPr lang="en-US" altLang="ja-JP" sz="2000" b="1" dirty="0"/>
          </a:p>
          <a:p>
            <a:pPr lvl="2"/>
            <a:r>
              <a:rPr lang="en-US" altLang="ja-JP" sz="1800" dirty="0"/>
              <a:t>Windows</a:t>
            </a:r>
          </a:p>
          <a:p>
            <a:pPr lvl="3"/>
            <a:r>
              <a:rPr lang="en-US" altLang="ja-JP" sz="1600" dirty="0">
                <a:solidFill>
                  <a:srgbClr val="FF0000"/>
                </a:solidFill>
              </a:rPr>
              <a:t>build\</a:t>
            </a:r>
            <a:r>
              <a:rPr lang="en-US" altLang="ja-JP" sz="1600" dirty="0" err="1">
                <a:solidFill>
                  <a:srgbClr val="FF0000"/>
                </a:solidFill>
              </a:rPr>
              <a:t>src</a:t>
            </a:r>
            <a:r>
              <a:rPr lang="ja-JP" altLang="en-US" sz="1600" dirty="0"/>
              <a:t>フォルダの</a:t>
            </a:r>
            <a:r>
              <a:rPr lang="en-US" altLang="ja-JP" sz="1600" dirty="0">
                <a:solidFill>
                  <a:srgbClr val="FF0000"/>
                </a:solidFill>
              </a:rPr>
              <a:t>Release</a:t>
            </a:r>
            <a:r>
              <a:rPr lang="en-US" altLang="ja-JP" sz="1600" dirty="0"/>
              <a:t>(</a:t>
            </a:r>
            <a:r>
              <a:rPr lang="ja-JP" altLang="en-US" sz="1600" dirty="0"/>
              <a:t>もしくは</a:t>
            </a:r>
            <a:r>
              <a:rPr lang="en-US" altLang="ja-JP" sz="1600" dirty="0">
                <a:solidFill>
                  <a:srgbClr val="FF0000"/>
                </a:solidFill>
              </a:rPr>
              <a:t>Debug</a:t>
            </a:r>
            <a:r>
              <a:rPr lang="en-US" altLang="ja-JP" sz="1600" dirty="0"/>
              <a:t>)</a:t>
            </a:r>
            <a:r>
              <a:rPr lang="ja-JP" altLang="en-US" sz="1600" dirty="0"/>
              <a:t>フォルダ内の実行ファイル</a:t>
            </a:r>
            <a:r>
              <a:rPr lang="en-US" altLang="ja-JP" sz="1600" dirty="0"/>
              <a:t>(CircleTrackingComp.exe)</a:t>
            </a:r>
          </a:p>
          <a:p>
            <a:pPr lvl="2"/>
            <a:r>
              <a:rPr lang="en-US" altLang="ja-JP" sz="1800" dirty="0"/>
              <a:t>Ubuntu</a:t>
            </a:r>
          </a:p>
          <a:p>
            <a:pPr lvl="3"/>
            <a:r>
              <a:rPr lang="en-US" altLang="ja-JP" sz="1600" dirty="0">
                <a:solidFill>
                  <a:srgbClr val="FF0000"/>
                </a:solidFill>
              </a:rPr>
              <a:t>Build/</a:t>
            </a:r>
            <a:r>
              <a:rPr lang="en-US" altLang="ja-JP" sz="1600" dirty="0" err="1">
                <a:solidFill>
                  <a:srgbClr val="FF0000"/>
                </a:solidFill>
              </a:rPr>
              <a:t>src</a:t>
            </a:r>
            <a:r>
              <a:rPr lang="ja-JP" altLang="en-US" sz="1600" dirty="0"/>
              <a:t>フォルダ内の実行ファイル</a:t>
            </a:r>
            <a:endParaRPr lang="en-US" altLang="ja-JP" sz="1600" dirty="0"/>
          </a:p>
        </p:txBody>
      </p:sp>
    </p:spTree>
    <p:extLst>
      <p:ext uri="{BB962C8B-B14F-4D97-AF65-F5344CB8AC3E}">
        <p14:creationId xmlns:p14="http://schemas.microsoft.com/office/powerpoint/2010/main" val="31674257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FAFF2CF-8865-4FCD-9254-4BF4408C5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FFBD21-F0E1-44D5-A018-A3C72EA1C77F}" type="slidenum">
              <a:rPr lang="en-US" altLang="ja-JP" smtClean="0"/>
              <a:pPr>
                <a:defRPr/>
              </a:pPr>
              <a:t>35</a:t>
            </a:fld>
            <a:endParaRPr lang="en-US" altLang="ja-JP"/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67020CE7-AED9-4E5B-92A5-33ADB51AD2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403225"/>
            <a:ext cx="8805862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ja-JP" altLang="en-US" kern="0" dirty="0">
                <a:solidFill>
                  <a:srgbClr val="5F5F5F"/>
                </a:solidFill>
              </a:rPr>
              <a:t>サンプルコンポーネント概要</a:t>
            </a:r>
            <a:endParaRPr lang="en-US" altLang="ja-JP" kern="0" dirty="0">
              <a:solidFill>
                <a:srgbClr val="5F5F5F"/>
              </a:solidFill>
            </a:endParaRPr>
          </a:p>
        </p:txBody>
      </p:sp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8A5F05D2-8FA6-43C0-8D99-FE0DB71CDB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615" y="1223755"/>
            <a:ext cx="8030820" cy="4167031"/>
          </a:xfrm>
        </p:spPr>
        <p:txBody>
          <a:bodyPr/>
          <a:lstStyle/>
          <a:p>
            <a:r>
              <a:rPr kumimoji="1" lang="en-US" altLang="ja-JP" sz="2400" dirty="0" err="1"/>
              <a:t>OpenCVCamera</a:t>
            </a:r>
            <a:endParaRPr kumimoji="1" lang="en-US" altLang="ja-JP" sz="2400" dirty="0"/>
          </a:p>
          <a:p>
            <a:pPr lvl="1"/>
            <a:r>
              <a:rPr lang="ja-JP" altLang="en-US" sz="2000" dirty="0"/>
              <a:t>カメラから取得した画像を</a:t>
            </a:r>
            <a:r>
              <a:rPr lang="en-US" altLang="ja-JP" sz="2000" dirty="0" err="1"/>
              <a:t>OutPort</a:t>
            </a:r>
            <a:r>
              <a:rPr lang="ja-JP" altLang="en-US" sz="2000" dirty="0"/>
              <a:t>から出力する</a:t>
            </a:r>
            <a:endParaRPr kumimoji="1" lang="en-US" altLang="ja-JP" sz="2000" dirty="0"/>
          </a:p>
          <a:p>
            <a:r>
              <a:rPr lang="en-US" altLang="ja-JP" sz="2400" dirty="0" err="1"/>
              <a:t>CameraViewer</a:t>
            </a:r>
            <a:endParaRPr lang="en-US" altLang="ja-JP" sz="2400" dirty="0"/>
          </a:p>
          <a:p>
            <a:pPr lvl="1"/>
            <a:r>
              <a:rPr lang="en-US" altLang="ja-JP" sz="2000" dirty="0" err="1"/>
              <a:t>InPort</a:t>
            </a:r>
            <a:r>
              <a:rPr lang="ja-JP" altLang="en-US" sz="2000" dirty="0"/>
              <a:t>で受信した画像データを表示する</a:t>
            </a:r>
            <a:endParaRPr lang="en-US" altLang="ja-JP" sz="2000" dirty="0"/>
          </a:p>
          <a:p>
            <a:pPr lvl="2"/>
            <a:endParaRPr lang="ja-JP" altLang="en-US" sz="1600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C03CF1AE-3D09-4516-A264-5D29E6A357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473" y="3564015"/>
            <a:ext cx="8373945" cy="2558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6631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FAFF2CF-8865-4FCD-9254-4BF4408C5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FFBD21-F0E1-44D5-A018-A3C72EA1C77F}" type="slidenum">
              <a:rPr lang="en-US" altLang="ja-JP" smtClean="0"/>
              <a:pPr>
                <a:defRPr/>
              </a:pPr>
              <a:t>36</a:t>
            </a:fld>
            <a:endParaRPr lang="en-US" altLang="ja-JP"/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67020CE7-AED9-4E5B-92A5-33ADB51AD2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403225"/>
            <a:ext cx="8805862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ja-JP" altLang="en-US" kern="0" dirty="0">
                <a:solidFill>
                  <a:srgbClr val="5F5F5F"/>
                </a:solidFill>
              </a:rPr>
              <a:t>サンプルコンポーネントの起動</a:t>
            </a:r>
            <a:endParaRPr lang="en-US" altLang="ja-JP" kern="0" dirty="0">
              <a:solidFill>
                <a:srgbClr val="5F5F5F"/>
              </a:solidFill>
            </a:endParaRPr>
          </a:p>
        </p:txBody>
      </p:sp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8A5F05D2-8FA6-43C0-8D99-FE0DB71CDB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615" y="1223755"/>
            <a:ext cx="8030820" cy="4167031"/>
          </a:xfrm>
        </p:spPr>
        <p:txBody>
          <a:bodyPr/>
          <a:lstStyle/>
          <a:p>
            <a:r>
              <a:rPr lang="ja-JP" altLang="en-US" sz="2800" dirty="0"/>
              <a:t>起動手順</a:t>
            </a:r>
            <a:endParaRPr lang="en-US" altLang="ja-JP" sz="2800" dirty="0"/>
          </a:p>
          <a:p>
            <a:pPr lvl="1"/>
            <a:r>
              <a:rPr lang="en-US" altLang="ja-JP" sz="2400" dirty="0"/>
              <a:t>Windows</a:t>
            </a:r>
          </a:p>
          <a:p>
            <a:pPr lvl="2"/>
            <a:endParaRPr lang="ja-JP" altLang="en-US" sz="1800" dirty="0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90093759-2894-4415-97F6-DAF404ED10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615" y="2348880"/>
            <a:ext cx="3868923" cy="3694122"/>
          </a:xfrm>
          <a:prstGeom prst="rect">
            <a:avLst/>
          </a:prstGeom>
        </p:spPr>
      </p:pic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9C8A2356-2D98-41F5-958A-A871F353D204}"/>
              </a:ext>
            </a:extLst>
          </p:cNvPr>
          <p:cNvSpPr/>
          <p:nvPr/>
        </p:nvSpPr>
        <p:spPr>
          <a:xfrm>
            <a:off x="541297" y="5787628"/>
            <a:ext cx="1195387" cy="25537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吹き出し: 角を丸めた四角形 10">
            <a:extLst>
              <a:ext uri="{FF2B5EF4-FFF2-40B4-BE49-F238E27FC236}">
                <a16:creationId xmlns:a16="http://schemas.microsoft.com/office/drawing/2014/main" id="{51860084-05D7-4391-8C7F-5EA6EA4BCDD3}"/>
              </a:ext>
            </a:extLst>
          </p:cNvPr>
          <p:cNvSpPr/>
          <p:nvPr/>
        </p:nvSpPr>
        <p:spPr>
          <a:xfrm>
            <a:off x="179388" y="4340017"/>
            <a:ext cx="4043335" cy="1050769"/>
          </a:xfrm>
          <a:prstGeom prst="wedgeRoundRectCallout">
            <a:avLst>
              <a:gd name="adj1" fmla="val -25048"/>
              <a:gd name="adj2" fmla="val 76209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2000" dirty="0">
                <a:solidFill>
                  <a:schemeClr val="tx1"/>
                </a:solidFill>
              </a:rPr>
              <a:t>画面左下の「ここに入力して検索」に「</a:t>
            </a:r>
            <a:r>
              <a:rPr lang="en-US" altLang="ja-JP" sz="2000" b="1" dirty="0">
                <a:solidFill>
                  <a:schemeClr val="tx1"/>
                </a:solidFill>
              </a:rPr>
              <a:t>C++_OpenCV-Examples</a:t>
            </a:r>
            <a:r>
              <a:rPr lang="ja-JP" altLang="en-US" sz="2000" dirty="0">
                <a:solidFill>
                  <a:schemeClr val="tx1"/>
                </a:solidFill>
              </a:rPr>
              <a:t>」と入力して検索</a:t>
            </a:r>
            <a:endParaRPr kumimoji="1" lang="ja-JP" altLang="en-US" sz="2000" dirty="0">
              <a:solidFill>
                <a:schemeClr val="tx1"/>
              </a:solidFill>
            </a:endParaRPr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6B1BCABC-650E-420A-BC81-1928F9E043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7218" y="2917916"/>
            <a:ext cx="4510065" cy="2671291"/>
          </a:xfrm>
          <a:prstGeom prst="rect">
            <a:avLst/>
          </a:prstGeom>
        </p:spPr>
      </p:pic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42D5B4EE-D54B-4490-8579-EAB9FF9EF4B5}"/>
              </a:ext>
            </a:extLst>
          </p:cNvPr>
          <p:cNvSpPr/>
          <p:nvPr/>
        </p:nvSpPr>
        <p:spPr>
          <a:xfrm>
            <a:off x="4572000" y="3609020"/>
            <a:ext cx="1195387" cy="25537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267D8C70-1283-4E1F-AAC5-7B7B92EC40F1}"/>
              </a:ext>
            </a:extLst>
          </p:cNvPr>
          <p:cNvSpPr/>
          <p:nvPr/>
        </p:nvSpPr>
        <p:spPr>
          <a:xfrm>
            <a:off x="4565394" y="5263099"/>
            <a:ext cx="1195387" cy="25537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吹き出し: 角を丸めた四角形 14">
            <a:extLst>
              <a:ext uri="{FF2B5EF4-FFF2-40B4-BE49-F238E27FC236}">
                <a16:creationId xmlns:a16="http://schemas.microsoft.com/office/drawing/2014/main" id="{843774F1-D58D-4C84-B117-80D41D16D5BC}"/>
              </a:ext>
            </a:extLst>
          </p:cNvPr>
          <p:cNvSpPr/>
          <p:nvPr/>
        </p:nvSpPr>
        <p:spPr>
          <a:xfrm>
            <a:off x="4515500" y="1628800"/>
            <a:ext cx="3701905" cy="1320305"/>
          </a:xfrm>
          <a:prstGeom prst="wedgeRoundRectCallout">
            <a:avLst>
              <a:gd name="adj1" fmla="val -25048"/>
              <a:gd name="adj2" fmla="val 76209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2000" dirty="0">
                <a:solidFill>
                  <a:schemeClr val="tx1"/>
                </a:solidFill>
              </a:rPr>
              <a:t>エクスプローラーから、以下のファイルをダブルクリックする</a:t>
            </a:r>
            <a:endParaRPr lang="en-US" altLang="ja-JP" sz="2000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ja-JP" sz="2000" b="1" dirty="0">
                <a:solidFill>
                  <a:schemeClr val="tx1"/>
                </a:solidFill>
              </a:rPr>
              <a:t>CameraViewer.bat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ja-JP" sz="2000" b="1" dirty="0">
                <a:solidFill>
                  <a:schemeClr val="tx1"/>
                </a:solidFill>
              </a:rPr>
              <a:t>OpenCVCamera.bat</a:t>
            </a:r>
            <a:endParaRPr kumimoji="1" lang="ja-JP" altLang="en-US" sz="20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718543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FAFF2CF-8865-4FCD-9254-4BF4408C5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FFBD21-F0E1-44D5-A018-A3C72EA1C77F}" type="slidenum">
              <a:rPr lang="en-US" altLang="ja-JP" smtClean="0"/>
              <a:pPr>
                <a:defRPr/>
              </a:pPr>
              <a:t>37</a:t>
            </a:fld>
            <a:endParaRPr lang="en-US" altLang="ja-JP"/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67020CE7-AED9-4E5B-92A5-33ADB51AD2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403225"/>
            <a:ext cx="8805862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en-US" altLang="ja-JP" kern="0" dirty="0">
                <a:solidFill>
                  <a:srgbClr val="5F5F5F"/>
                </a:solidFill>
              </a:rPr>
              <a:t>RT</a:t>
            </a:r>
            <a:r>
              <a:rPr lang="ja-JP" altLang="en-US" kern="0" dirty="0">
                <a:solidFill>
                  <a:srgbClr val="5F5F5F"/>
                </a:solidFill>
              </a:rPr>
              <a:t>システム構築</a:t>
            </a:r>
            <a:endParaRPr lang="en-US" altLang="ja-JP" kern="0" dirty="0">
              <a:solidFill>
                <a:srgbClr val="5F5F5F"/>
              </a:solidFill>
            </a:endParaRPr>
          </a:p>
        </p:txBody>
      </p:sp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8A5F05D2-8FA6-43C0-8D99-FE0DB71CDB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615" y="1223755"/>
            <a:ext cx="8030820" cy="1395155"/>
          </a:xfrm>
        </p:spPr>
        <p:txBody>
          <a:bodyPr/>
          <a:lstStyle/>
          <a:p>
            <a:r>
              <a:rPr kumimoji="1" lang="en-US" altLang="ja-JP" dirty="0" err="1"/>
              <a:t>RTSystemEditor</a:t>
            </a:r>
            <a:r>
              <a:rPr kumimoji="1" lang="ja-JP" altLang="en-US" dirty="0"/>
              <a:t>を起動する。</a:t>
            </a:r>
            <a:endParaRPr kumimoji="1" lang="en-US" altLang="ja-JP" dirty="0"/>
          </a:p>
          <a:p>
            <a:pPr lvl="1"/>
            <a:r>
              <a:rPr kumimoji="1" lang="ja-JP" altLang="en-US" dirty="0"/>
              <a:t>「パースペクティブを開く」画面から起動する</a:t>
            </a:r>
            <a:endParaRPr lang="en-US" altLang="ja-JP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82A5A47A-E3AC-43AF-8E10-6520F1273A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5458" y="2245757"/>
            <a:ext cx="4032926" cy="4501683"/>
          </a:xfrm>
          <a:prstGeom prst="rect">
            <a:avLst/>
          </a:prstGeom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1C23F8CF-0B71-43BB-A457-1B2DBDC3ECBA}"/>
              </a:ext>
            </a:extLst>
          </p:cNvPr>
          <p:cNvSpPr/>
          <p:nvPr/>
        </p:nvSpPr>
        <p:spPr>
          <a:xfrm>
            <a:off x="2113013" y="3924055"/>
            <a:ext cx="1195387" cy="25537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9AFDE474-336E-425F-AA90-278754EEEF81}"/>
              </a:ext>
            </a:extLst>
          </p:cNvPr>
          <p:cNvSpPr/>
          <p:nvPr/>
        </p:nvSpPr>
        <p:spPr>
          <a:xfrm>
            <a:off x="5213569" y="2633566"/>
            <a:ext cx="304019" cy="25537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8D95288E-172A-4604-ACAD-A8DFE305A7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1490" y="2388598"/>
            <a:ext cx="670780" cy="745309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BBE26F0C-D7AB-4EEC-A96D-FE9E7DABAF77}"/>
              </a:ext>
            </a:extLst>
          </p:cNvPr>
          <p:cNvSpPr txBox="1"/>
          <p:nvPr/>
        </p:nvSpPr>
        <p:spPr>
          <a:xfrm>
            <a:off x="4842030" y="2316230"/>
            <a:ext cx="52354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ja-JP" altLang="en-US" sz="2000" b="1" dirty="0">
                <a:solidFill>
                  <a:srgbClr val="FF0000"/>
                </a:solidFill>
              </a:rPr>
              <a:t>①</a:t>
            </a:r>
            <a:endParaRPr lang="ja-JP" altLang="en-US" sz="2000" b="1" dirty="0">
              <a:solidFill>
                <a:srgbClr val="FF0000"/>
              </a:solidFill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C3AD7FC4-8CBC-4750-937D-D79D7FA9041A}"/>
              </a:ext>
            </a:extLst>
          </p:cNvPr>
          <p:cNvSpPr txBox="1"/>
          <p:nvPr/>
        </p:nvSpPr>
        <p:spPr>
          <a:xfrm>
            <a:off x="1672755" y="3979374"/>
            <a:ext cx="52354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ja-JP" altLang="en-US" sz="2000" b="1" dirty="0">
                <a:solidFill>
                  <a:srgbClr val="FF0000"/>
                </a:solidFill>
              </a:rPr>
              <a:t>②</a:t>
            </a:r>
            <a:endParaRPr lang="ja-JP" alt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196187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FAFF2CF-8865-4FCD-9254-4BF4408C5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FFBD21-F0E1-44D5-A018-A3C72EA1C77F}" type="slidenum">
              <a:rPr lang="en-US" altLang="ja-JP" smtClean="0"/>
              <a:pPr>
                <a:defRPr/>
              </a:pPr>
              <a:t>38</a:t>
            </a:fld>
            <a:endParaRPr lang="en-US" altLang="ja-JP"/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67020CE7-AED9-4E5B-92A5-33ADB51AD2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403225"/>
            <a:ext cx="8805862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ja-JP" altLang="en-US" kern="0" dirty="0">
                <a:solidFill>
                  <a:srgbClr val="5F5F5F"/>
                </a:solidFill>
              </a:rPr>
              <a:t>動作確認</a:t>
            </a:r>
            <a:endParaRPr lang="en-US" altLang="ja-JP" kern="0" dirty="0">
              <a:solidFill>
                <a:srgbClr val="5F5F5F"/>
              </a:solidFill>
            </a:endParaRP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8465972C-8C42-4DE8-ABC6-CB514EAFB7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550" y="1275188"/>
            <a:ext cx="3685714" cy="2390476"/>
          </a:xfrm>
          <a:prstGeom prst="rect">
            <a:avLst/>
          </a:prstGeom>
        </p:spPr>
      </p:pic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A8240FD1-39E2-4235-97DE-0022BF8429AB}"/>
              </a:ext>
            </a:extLst>
          </p:cNvPr>
          <p:cNvSpPr/>
          <p:nvPr/>
        </p:nvSpPr>
        <p:spPr>
          <a:xfrm>
            <a:off x="1331640" y="1718810"/>
            <a:ext cx="304019" cy="25537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吹き出し: 角を丸めた四角形 11">
            <a:extLst>
              <a:ext uri="{FF2B5EF4-FFF2-40B4-BE49-F238E27FC236}">
                <a16:creationId xmlns:a16="http://schemas.microsoft.com/office/drawing/2014/main" id="{7D108FF1-2CE4-463A-AF88-4318E8C78FC6}"/>
              </a:ext>
            </a:extLst>
          </p:cNvPr>
          <p:cNvSpPr/>
          <p:nvPr/>
        </p:nvSpPr>
        <p:spPr>
          <a:xfrm>
            <a:off x="145074" y="2614895"/>
            <a:ext cx="4043335" cy="1382556"/>
          </a:xfrm>
          <a:prstGeom prst="wedgeRoundRectCallout">
            <a:avLst>
              <a:gd name="adj1" fmla="val -16174"/>
              <a:gd name="adj2" fmla="val -85718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ja-JP" altLang="en-US" sz="2000" dirty="0">
                <a:solidFill>
                  <a:schemeClr val="tx1"/>
                </a:solidFill>
              </a:rPr>
              <a:t>システムダイアグラムを表示する</a:t>
            </a:r>
          </a:p>
        </p:txBody>
      </p:sp>
      <p:pic>
        <p:nvPicPr>
          <p:cNvPr id="15" name="図 14">
            <a:extLst>
              <a:ext uri="{FF2B5EF4-FFF2-40B4-BE49-F238E27FC236}">
                <a16:creationId xmlns:a16="http://schemas.microsoft.com/office/drawing/2014/main" id="{89E027C4-A7E4-4334-A2A3-D24DE39494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8867" y="3074573"/>
            <a:ext cx="770313" cy="847346"/>
          </a:xfrm>
          <a:prstGeom prst="rect">
            <a:avLst/>
          </a:prstGeom>
        </p:spPr>
      </p:pic>
      <p:pic>
        <p:nvPicPr>
          <p:cNvPr id="20" name="図 19">
            <a:extLst>
              <a:ext uri="{FF2B5EF4-FFF2-40B4-BE49-F238E27FC236}">
                <a16:creationId xmlns:a16="http://schemas.microsoft.com/office/drawing/2014/main" id="{ABC437A3-5CA9-45F4-A2D7-1F53DD06AC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8551" y="2708920"/>
            <a:ext cx="3314286" cy="3447619"/>
          </a:xfrm>
          <a:prstGeom prst="rect">
            <a:avLst/>
          </a:prstGeom>
        </p:spPr>
      </p:pic>
      <p:sp>
        <p:nvSpPr>
          <p:cNvPr id="21" name="吹き出し: 角を丸めた四角形 20">
            <a:extLst>
              <a:ext uri="{FF2B5EF4-FFF2-40B4-BE49-F238E27FC236}">
                <a16:creationId xmlns:a16="http://schemas.microsoft.com/office/drawing/2014/main" id="{6FEF6DFB-BB8C-4AD0-8E8C-A083EB3705F0}"/>
              </a:ext>
            </a:extLst>
          </p:cNvPr>
          <p:cNvSpPr/>
          <p:nvPr/>
        </p:nvSpPr>
        <p:spPr>
          <a:xfrm>
            <a:off x="4301970" y="1358770"/>
            <a:ext cx="4678103" cy="1802934"/>
          </a:xfrm>
          <a:prstGeom prst="wedgeRoundRectCallout">
            <a:avLst>
              <a:gd name="adj1" fmla="val -7946"/>
              <a:gd name="adj2" fmla="val 71726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ja-JP" altLang="en-US" sz="2000" dirty="0">
                <a:solidFill>
                  <a:schemeClr val="tx1"/>
                </a:solidFill>
              </a:rPr>
              <a:t>ネームサービスビューに</a:t>
            </a:r>
            <a:r>
              <a:rPr lang="ja-JP" altLang="en-US" sz="2000" dirty="0">
                <a:solidFill>
                  <a:schemeClr val="tx1"/>
                </a:solidFill>
              </a:rPr>
              <a:t>「</a:t>
            </a:r>
            <a:r>
              <a:rPr lang="en-US" altLang="ja-JP" sz="2000" dirty="0">
                <a:solidFill>
                  <a:schemeClr val="tx1"/>
                </a:solidFill>
              </a:rPr>
              <a:t>192.168.11.1</a:t>
            </a:r>
            <a:r>
              <a:rPr lang="ja-JP" altLang="en-US" sz="2000" dirty="0">
                <a:solidFill>
                  <a:schemeClr val="tx1"/>
                </a:solidFill>
              </a:rPr>
              <a:t>」がない場合は、</a:t>
            </a:r>
            <a:r>
              <a:rPr lang="en-US" altLang="ja-JP" sz="2000" dirty="0">
                <a:solidFill>
                  <a:schemeClr val="tx1"/>
                </a:solidFill>
              </a:rPr>
              <a:t>192.168.11.1</a:t>
            </a:r>
            <a:r>
              <a:rPr lang="ja-JP" altLang="en-US" sz="2000" dirty="0">
                <a:solidFill>
                  <a:schemeClr val="tx1"/>
                </a:solidFill>
              </a:rPr>
              <a:t>のネームサーバーへ接続する</a:t>
            </a:r>
            <a:endParaRPr kumimoji="1" lang="ja-JP" altLang="en-US" sz="2000" dirty="0">
              <a:solidFill>
                <a:schemeClr val="tx1"/>
              </a:solidFill>
            </a:endParaRPr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FDEA7B13-4A33-4582-B9FA-A69F3ABD0C76}"/>
              </a:ext>
            </a:extLst>
          </p:cNvPr>
          <p:cNvSpPr/>
          <p:nvPr/>
        </p:nvSpPr>
        <p:spPr>
          <a:xfrm>
            <a:off x="6282190" y="3676515"/>
            <a:ext cx="304019" cy="25537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4" name="図 23">
            <a:extLst>
              <a:ext uri="{FF2B5EF4-FFF2-40B4-BE49-F238E27FC236}">
                <a16:creationId xmlns:a16="http://schemas.microsoft.com/office/drawing/2014/main" id="{DF14674A-B621-4CF6-B7A0-C1D7C76A32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23824" y="2184733"/>
            <a:ext cx="1118421" cy="860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77104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FAFF2CF-8865-4FCD-9254-4BF4408C5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FFBD21-F0E1-44D5-A018-A3C72EA1C77F}" type="slidenum">
              <a:rPr lang="en-US" altLang="ja-JP" smtClean="0"/>
              <a:pPr>
                <a:defRPr/>
              </a:pPr>
              <a:t>39</a:t>
            </a:fld>
            <a:endParaRPr lang="en-US" altLang="ja-JP"/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67020CE7-AED9-4E5B-92A5-33ADB51AD2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403225"/>
            <a:ext cx="8805862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ja-JP" altLang="en-US" kern="0" dirty="0">
                <a:solidFill>
                  <a:srgbClr val="5F5F5F"/>
                </a:solidFill>
              </a:rPr>
              <a:t>動作確認</a:t>
            </a:r>
            <a:endParaRPr lang="en-US" altLang="ja-JP" kern="0" dirty="0">
              <a:solidFill>
                <a:srgbClr val="5F5F5F"/>
              </a:solidFill>
            </a:endParaRPr>
          </a:p>
        </p:txBody>
      </p:sp>
      <p:sp>
        <p:nvSpPr>
          <p:cNvPr id="13" name="コンテンツ プレースホルダー 1">
            <a:extLst>
              <a:ext uri="{FF2B5EF4-FFF2-40B4-BE49-F238E27FC236}">
                <a16:creationId xmlns:a16="http://schemas.microsoft.com/office/drawing/2014/main" id="{D20E1FCE-486A-482F-919A-C24393183C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615" y="1223755"/>
            <a:ext cx="8030820" cy="4167031"/>
          </a:xfrm>
        </p:spPr>
        <p:txBody>
          <a:bodyPr/>
          <a:lstStyle/>
          <a:p>
            <a:r>
              <a:rPr lang="en-US" altLang="ja-JP" dirty="0"/>
              <a:t>RT</a:t>
            </a:r>
            <a:r>
              <a:rPr lang="ja-JP" altLang="en-US" dirty="0"/>
              <a:t> </a:t>
            </a:r>
            <a:r>
              <a:rPr lang="en-US" altLang="ja-JP" dirty="0"/>
              <a:t>System</a:t>
            </a:r>
            <a:r>
              <a:rPr lang="ja-JP" altLang="en-US" dirty="0"/>
              <a:t> </a:t>
            </a:r>
            <a:r>
              <a:rPr lang="en-US" altLang="ja-JP" dirty="0"/>
              <a:t>Editor</a:t>
            </a:r>
            <a:r>
              <a:rPr lang="ja-JP" altLang="en-US" dirty="0"/>
              <a:t>で以下のようにポートを接続してアクティブ化する</a:t>
            </a:r>
            <a:endParaRPr lang="en-US" altLang="ja-JP" dirty="0"/>
          </a:p>
        </p:txBody>
      </p:sp>
      <p:pic>
        <p:nvPicPr>
          <p:cNvPr id="3074" name="Picture 2" descr="/jp/node/7197">
            <a:extLst>
              <a:ext uri="{FF2B5EF4-FFF2-40B4-BE49-F238E27FC236}">
                <a16:creationId xmlns:a16="http://schemas.microsoft.com/office/drawing/2014/main" id="{1E21451F-19C0-4FCE-8721-31D4B17C92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261" y="2263312"/>
            <a:ext cx="5193192" cy="432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E42E1EEB-C95E-4B7B-A318-8886861377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5582" y="4067253"/>
            <a:ext cx="2780621" cy="1036413"/>
          </a:xfrm>
          <a:prstGeom prst="rect">
            <a:avLst/>
          </a:prstGeom>
        </p:spPr>
      </p:pic>
      <p:sp>
        <p:nvSpPr>
          <p:cNvPr id="16" name="吹き出し: 角を丸めた四角形 15">
            <a:extLst>
              <a:ext uri="{FF2B5EF4-FFF2-40B4-BE49-F238E27FC236}">
                <a16:creationId xmlns:a16="http://schemas.microsoft.com/office/drawing/2014/main" id="{20F84A0C-CDD0-4895-A679-5EB36F3DAA59}"/>
              </a:ext>
            </a:extLst>
          </p:cNvPr>
          <p:cNvSpPr/>
          <p:nvPr/>
        </p:nvSpPr>
        <p:spPr>
          <a:xfrm>
            <a:off x="5337085" y="2489591"/>
            <a:ext cx="3427577" cy="1802934"/>
          </a:xfrm>
          <a:prstGeom prst="wedgeRoundRectCallout">
            <a:avLst>
              <a:gd name="adj1" fmla="val -21035"/>
              <a:gd name="adj2" fmla="val 73652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ja-JP" altLang="en-US" sz="2000" dirty="0">
                <a:solidFill>
                  <a:schemeClr val="tx1"/>
                </a:solidFill>
              </a:rPr>
              <a:t>アクティブ化には</a:t>
            </a:r>
            <a:endParaRPr kumimoji="1" lang="en-US" altLang="ja-JP" sz="2000" dirty="0">
              <a:solidFill>
                <a:schemeClr val="tx1"/>
              </a:solidFill>
            </a:endParaRPr>
          </a:p>
          <a:p>
            <a:r>
              <a:rPr kumimoji="1" lang="ja-JP" altLang="en-US" sz="2000" dirty="0">
                <a:solidFill>
                  <a:schemeClr val="tx1"/>
                </a:solidFill>
              </a:rPr>
              <a:t>「</a:t>
            </a:r>
            <a:r>
              <a:rPr kumimoji="1" lang="en-US" altLang="ja-JP" sz="2000" dirty="0">
                <a:solidFill>
                  <a:schemeClr val="tx1"/>
                </a:solidFill>
              </a:rPr>
              <a:t>Activate Systems</a:t>
            </a:r>
            <a:r>
              <a:rPr kumimoji="1" lang="ja-JP" altLang="en-US" sz="2000" dirty="0">
                <a:solidFill>
                  <a:schemeClr val="tx1"/>
                </a:solidFill>
              </a:rPr>
              <a:t>」ボタンを押す。</a:t>
            </a: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4DE27AC1-BFF7-40F8-9A31-378E81E684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3135" y="3307270"/>
            <a:ext cx="754530" cy="82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0373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EFEC141-F9B4-4121-A2AA-326DBB6D33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23721"/>
            <a:ext cx="8390275" cy="5351703"/>
          </a:xfrm>
        </p:spPr>
        <p:txBody>
          <a:bodyPr/>
          <a:lstStyle/>
          <a:p>
            <a:r>
              <a:rPr kumimoji="1" lang="ja-JP" altLang="en-US" sz="2400" dirty="0"/>
              <a:t>今回の課題で必要な機材は以下の</a:t>
            </a:r>
            <a:r>
              <a:rPr kumimoji="1" lang="en-US" altLang="ja-JP" sz="2400" dirty="0"/>
              <a:t>3</a:t>
            </a:r>
            <a:r>
              <a:rPr kumimoji="1" lang="ja-JP" altLang="en-US" sz="2400" dirty="0"/>
              <a:t>点</a:t>
            </a:r>
            <a:endParaRPr kumimoji="1" lang="en-US" altLang="ja-JP" sz="2400" dirty="0"/>
          </a:p>
          <a:p>
            <a:pPr lvl="1"/>
            <a:r>
              <a:rPr lang="en-US" altLang="ja-JP" sz="2400" dirty="0"/>
              <a:t>Raspberry Pi</a:t>
            </a:r>
            <a:r>
              <a:rPr lang="ja-JP" altLang="en-US" sz="2400" dirty="0"/>
              <a:t>マウス本体</a:t>
            </a:r>
            <a:endParaRPr lang="en-US" altLang="ja-JP" sz="2400" dirty="0"/>
          </a:p>
          <a:p>
            <a:pPr lvl="1"/>
            <a:r>
              <a:rPr lang="en-US" altLang="ja-JP" sz="2400" dirty="0"/>
              <a:t>USB</a:t>
            </a:r>
            <a:r>
              <a:rPr lang="ja-JP" altLang="en-US" sz="2400" dirty="0"/>
              <a:t>カメラ </a:t>
            </a:r>
            <a:r>
              <a:rPr lang="en-US" altLang="ja-JP" sz="2400" dirty="0"/>
              <a:t>(</a:t>
            </a:r>
            <a:r>
              <a:rPr lang="ja-JP" altLang="en-US" sz="2400" dirty="0"/>
              <a:t>カメラ用マウントに固定済み</a:t>
            </a:r>
            <a:r>
              <a:rPr lang="en-US" altLang="ja-JP" sz="2400" dirty="0"/>
              <a:t>)</a:t>
            </a:r>
          </a:p>
          <a:p>
            <a:pPr lvl="1"/>
            <a:r>
              <a:rPr lang="ja-JP" altLang="en-US" sz="2400" dirty="0"/>
              <a:t>円を描いた紙</a:t>
            </a:r>
            <a:endParaRPr lang="en-US" altLang="ja-JP" sz="2400" dirty="0"/>
          </a:p>
          <a:p>
            <a:pPr lvl="1"/>
            <a:endParaRPr lang="en-US" altLang="ja-JP" sz="2400" dirty="0"/>
          </a:p>
          <a:p>
            <a:pPr lvl="1"/>
            <a:endParaRPr lang="en-US" altLang="ja-JP" sz="2400" dirty="0"/>
          </a:p>
          <a:p>
            <a:pPr lvl="1"/>
            <a:endParaRPr lang="en-US" altLang="ja-JP" sz="2400" dirty="0"/>
          </a:p>
          <a:p>
            <a:pPr lvl="1"/>
            <a:endParaRPr lang="en-US" altLang="ja-JP" sz="2400" dirty="0"/>
          </a:p>
          <a:p>
            <a:pPr lvl="1"/>
            <a:endParaRPr lang="en-US" altLang="ja-JP" sz="2400" dirty="0"/>
          </a:p>
          <a:p>
            <a:pPr marL="457200" lvl="1" indent="0">
              <a:buNone/>
            </a:pPr>
            <a:endParaRPr lang="en-US" altLang="ja-JP" sz="2400" dirty="0"/>
          </a:p>
          <a:p>
            <a:pPr lvl="1"/>
            <a:r>
              <a:rPr lang="en-US" altLang="ja-JP" sz="2400" dirty="0"/>
              <a:t>Raspberry Pi</a:t>
            </a:r>
            <a:r>
              <a:rPr lang="ja-JP" altLang="en-US" sz="2400" dirty="0"/>
              <a:t>マウスに</a:t>
            </a:r>
            <a:r>
              <a:rPr lang="en-US" altLang="ja-JP" sz="2400" dirty="0"/>
              <a:t>USB</a:t>
            </a:r>
            <a:r>
              <a:rPr lang="ja-JP" altLang="en-US" sz="2400" dirty="0"/>
              <a:t>カメラを取り付けるため、</a:t>
            </a:r>
            <a:r>
              <a:rPr lang="en-US" altLang="ja-JP" sz="2400" b="1" dirty="0">
                <a:solidFill>
                  <a:srgbClr val="FF0000"/>
                </a:solidFill>
              </a:rPr>
              <a:t>LiDAR</a:t>
            </a:r>
            <a:r>
              <a:rPr lang="ja-JP" altLang="en-US" sz="2400" b="1" dirty="0">
                <a:solidFill>
                  <a:srgbClr val="FF0000"/>
                </a:solidFill>
              </a:rPr>
              <a:t>は取り外す</a:t>
            </a:r>
            <a:endParaRPr lang="en-US" altLang="ja-JP" sz="2400" b="1" dirty="0">
              <a:solidFill>
                <a:srgbClr val="FF0000"/>
              </a:solidFill>
            </a:endParaRP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FAFF2CF-8865-4FCD-9254-4BF4408C5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FFBD21-F0E1-44D5-A018-A3C72EA1C77F}" type="slidenum">
              <a:rPr lang="en-US" altLang="ja-JP" smtClean="0"/>
              <a:pPr>
                <a:defRPr/>
              </a:pPr>
              <a:t>4</a:t>
            </a:fld>
            <a:endParaRPr lang="en-US" altLang="ja-JP"/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67020CE7-AED9-4E5B-92A5-33ADB51AD2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403225"/>
            <a:ext cx="8805862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ja-JP" altLang="en-US" kern="0" dirty="0">
                <a:solidFill>
                  <a:srgbClr val="5F5F5F"/>
                </a:solidFill>
              </a:rPr>
              <a:t>カメラ用マウントの取り付け</a:t>
            </a:r>
            <a:endParaRPr lang="en-US" altLang="ja-JP" kern="0" dirty="0">
              <a:solidFill>
                <a:srgbClr val="5F5F5F"/>
              </a:solidFill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963C39C3-D69E-4EE1-AEB9-0A484131DD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7557" y="3082217"/>
            <a:ext cx="4999688" cy="2266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43137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FAFF2CF-8865-4FCD-9254-4BF4408C5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FFBD21-F0E1-44D5-A018-A3C72EA1C77F}" type="slidenum">
              <a:rPr lang="en-US" altLang="ja-JP" smtClean="0"/>
              <a:pPr>
                <a:defRPr/>
              </a:pPr>
              <a:t>40</a:t>
            </a:fld>
            <a:endParaRPr lang="en-US" altLang="ja-JP"/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67020CE7-AED9-4E5B-92A5-33ADB51AD2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403225"/>
            <a:ext cx="8805862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ja-JP" altLang="en-US" kern="0" dirty="0">
                <a:solidFill>
                  <a:srgbClr val="5F5F5F"/>
                </a:solidFill>
              </a:rPr>
              <a:t>動作確認</a:t>
            </a:r>
            <a:endParaRPr lang="en-US" altLang="ja-JP" kern="0" dirty="0">
              <a:solidFill>
                <a:srgbClr val="5F5F5F"/>
              </a:solidFill>
            </a:endParaRPr>
          </a:p>
        </p:txBody>
      </p:sp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8A5F05D2-8FA6-43C0-8D99-FE0DB71CDB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615" y="1223755"/>
            <a:ext cx="8030820" cy="5490610"/>
          </a:xfrm>
        </p:spPr>
        <p:txBody>
          <a:bodyPr/>
          <a:lstStyle/>
          <a:p>
            <a:r>
              <a:rPr lang="ja-JP" altLang="en-US" dirty="0"/>
              <a:t>円を描いた紙をカメラの前で動かして、</a:t>
            </a:r>
            <a:r>
              <a:rPr lang="en-US" altLang="ja-JP" dirty="0"/>
              <a:t>Raspberry Pi</a:t>
            </a:r>
            <a:r>
              <a:rPr lang="ja-JP" altLang="en-US" dirty="0"/>
              <a:t>マウスの動作を確認する</a:t>
            </a:r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endParaRPr lang="en-US" altLang="ja-JP" sz="1100" dirty="0"/>
          </a:p>
          <a:p>
            <a:r>
              <a:rPr lang="ja-JP" altLang="en-US" dirty="0"/>
              <a:t>課題：左右に小刻みに動く</a:t>
            </a:r>
            <a:r>
              <a:rPr lang="ja-JP" altLang="en-US"/>
              <a:t>問題を修正する</a:t>
            </a:r>
            <a:endParaRPr lang="en-US" altLang="ja-JP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モデル 4">
                <a:extLst>
                  <a:ext uri="{FF2B5EF4-FFF2-40B4-BE49-F238E27FC236}">
                    <a16:creationId xmlns:a16="http://schemas.microsoft.com/office/drawing/2014/main" id="{4F9EA14D-5A83-4E0C-930C-4632BC2D0DF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12149941"/>
                  </p:ext>
                </p:extLst>
              </p:nvPr>
            </p:nvGraphicFramePr>
            <p:xfrm>
              <a:off x="1158645" y="4108401"/>
              <a:ext cx="1485164" cy="1276720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485164" cy="1276720"/>
                    </a:xfrm>
                    <a:prstGeom prst="rect">
                      <a:avLst/>
                    </a:prstGeom>
                  </am3d:spPr>
                  <am3d:camera>
                    <am3d:pos x="0" y="0" z="6640808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692" d="1000000"/>
                    <am3d:preTrans dx="-460" dy="-11236554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8070528" ay="4998755" az="8082251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22514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モデル 4">
                <a:extLst>
                  <a:ext uri="{FF2B5EF4-FFF2-40B4-BE49-F238E27FC236}">
                    <a16:creationId xmlns:a16="http://schemas.microsoft.com/office/drawing/2014/main" id="{4F9EA14D-5A83-4E0C-930C-4632BC2D0DF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58645" y="4108401"/>
                <a:ext cx="1485164" cy="1276720"/>
              </a:xfrm>
              <a:prstGeom prst="rect">
                <a:avLst/>
              </a:prstGeom>
            </p:spPr>
          </p:pic>
        </mc:Fallback>
      </mc:AlternateContent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21847EE4-2FFC-4DF9-9001-52453ADF81B6}"/>
              </a:ext>
            </a:extLst>
          </p:cNvPr>
          <p:cNvGrpSpPr/>
          <p:nvPr/>
        </p:nvGrpSpPr>
        <p:grpSpPr>
          <a:xfrm>
            <a:off x="1316684" y="3158027"/>
            <a:ext cx="1169085" cy="738826"/>
            <a:chOff x="771600" y="2100179"/>
            <a:chExt cx="2135215" cy="1575175"/>
          </a:xfrm>
        </p:grpSpPr>
        <p:sp>
          <p:nvSpPr>
            <p:cNvPr id="7" name="正方形/長方形 6">
              <a:extLst>
                <a:ext uri="{FF2B5EF4-FFF2-40B4-BE49-F238E27FC236}">
                  <a16:creationId xmlns:a16="http://schemas.microsoft.com/office/drawing/2014/main" id="{87A4AE4D-E378-4E88-95C0-A79EA918D800}"/>
                </a:ext>
              </a:extLst>
            </p:cNvPr>
            <p:cNvSpPr/>
            <p:nvPr/>
          </p:nvSpPr>
          <p:spPr>
            <a:xfrm>
              <a:off x="771600" y="2100179"/>
              <a:ext cx="2135215" cy="15751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円: 塗りつぶしなし 7">
              <a:extLst>
                <a:ext uri="{FF2B5EF4-FFF2-40B4-BE49-F238E27FC236}">
                  <a16:creationId xmlns:a16="http://schemas.microsoft.com/office/drawing/2014/main" id="{12556ACF-F618-4D64-A893-308805354FF6}"/>
                </a:ext>
              </a:extLst>
            </p:cNvPr>
            <p:cNvSpPr/>
            <p:nvPr/>
          </p:nvSpPr>
          <p:spPr>
            <a:xfrm>
              <a:off x="1389157" y="2435734"/>
              <a:ext cx="900100" cy="876424"/>
            </a:xfrm>
            <a:prstGeom prst="donut">
              <a:avLst>
                <a:gd name="adj" fmla="val 8965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4098" name="Picture 2">
            <a:extLst>
              <a:ext uri="{FF2B5EF4-FFF2-40B4-BE49-F238E27FC236}">
                <a16:creationId xmlns:a16="http://schemas.microsoft.com/office/drawing/2014/main" id="{279B501C-4352-45A0-AD35-F5024E0484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2100" y="3659994"/>
            <a:ext cx="2764746" cy="2190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吹き出し: 角を丸めた四角形 10">
            <a:extLst>
              <a:ext uri="{FF2B5EF4-FFF2-40B4-BE49-F238E27FC236}">
                <a16:creationId xmlns:a16="http://schemas.microsoft.com/office/drawing/2014/main" id="{BC21C72A-0E3E-4EC0-8CDA-C7389CEB3DF9}"/>
              </a:ext>
            </a:extLst>
          </p:cNvPr>
          <p:cNvSpPr/>
          <p:nvPr/>
        </p:nvSpPr>
        <p:spPr>
          <a:xfrm>
            <a:off x="5067055" y="2303875"/>
            <a:ext cx="3657133" cy="1223565"/>
          </a:xfrm>
          <a:prstGeom prst="wedgeRoundRectCallout">
            <a:avLst>
              <a:gd name="adj1" fmla="val -12343"/>
              <a:gd name="adj2" fmla="val 67526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2000" dirty="0">
                <a:solidFill>
                  <a:schemeClr val="tx1"/>
                </a:solidFill>
              </a:rPr>
              <a:t>円が正常に検出できているかを、</a:t>
            </a:r>
            <a:r>
              <a:rPr kumimoji="1" lang="en-US" altLang="ja-JP" sz="2000" dirty="0" err="1">
                <a:solidFill>
                  <a:schemeClr val="tx1"/>
                </a:solidFill>
              </a:rPr>
              <a:t>CameraViewer</a:t>
            </a:r>
            <a:r>
              <a:rPr kumimoji="1" lang="ja-JP" altLang="en-US" sz="2000" dirty="0">
                <a:solidFill>
                  <a:schemeClr val="tx1"/>
                </a:solidFill>
              </a:rPr>
              <a:t>で確認する</a:t>
            </a:r>
          </a:p>
        </p:txBody>
      </p:sp>
    </p:spTree>
    <p:extLst>
      <p:ext uri="{BB962C8B-B14F-4D97-AF65-F5344CB8AC3E}">
        <p14:creationId xmlns:p14="http://schemas.microsoft.com/office/powerpoint/2010/main" val="2393539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mph" presetSubtype="128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5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3330">
                                          <p:val>
                                            <p:fltVal val="13.9494"/>
                                          </p:val>
                                        </p:tav>
                                        <p:tav tm="6660">
                                          <p:val>
                                            <p:fltVal val="24.2079"/>
                                          </p:val>
                                        </p:tav>
                                        <p:tav tm="9990">
                                          <p:val>
                                            <p:fltVal val="31.3427"/>
                                          </p:val>
                                        </p:tav>
                                        <p:tav tm="13320">
                                          <p:val>
                                            <p:fltVal val="35.9208"/>
                                          </p:val>
                                        </p:tav>
                                        <p:tav tm="16650">
                                          <p:val>
                                            <p:fltVal val="38.5096"/>
                                          </p:val>
                                        </p:tav>
                                        <p:tav tm="19970">
                                          <p:val>
                                            <p:fltVal val="39.6742"/>
                                          </p:val>
                                        </p:tav>
                                        <p:tav tm="23290">
                                          <p:val>
                                            <p:fltVal val="39.9872"/>
                                          </p:val>
                                        </p:tav>
                                        <p:tav tm="26620">
                                          <p:val>
                                            <p:fltVal val="39.9891"/>
                                          </p:val>
                                        </p:tav>
                                        <p:tav tm="29950">
                                          <p:val>
                                            <p:fltVal val="39.6895"/>
                                          </p:val>
                                        </p:tav>
                                        <p:tav tm="33280">
                                          <p:val>
                                            <p:fltVal val="38.5467"/>
                                          </p:val>
                                        </p:tav>
                                        <p:tav tm="36610">
                                          <p:val>
                                            <p:fltVal val="35.9937"/>
                                          </p:val>
                                        </p:tav>
                                        <p:tav tm="39940">
                                          <p:val>
                                            <p:fltVal val="31.4632"/>
                                          </p:val>
                                        </p:tav>
                                        <p:tav tm="43270">
                                          <p:val>
                                            <p:fltVal val="24.3881"/>
                                          </p:val>
                                        </p:tav>
                                        <p:tav tm="46600">
                                          <p:val>
                                            <p:fltVal val="14.2011"/>
                                          </p:val>
                                        </p:tav>
                                        <p:tav tm="49930">
                                          <p:val>
                                            <p:fltVal val="0.335"/>
                                          </p:val>
                                        </p:tav>
                                        <p:tav tm="53250">
                                          <p:val>
                                            <p:fltVal val="-13.6598"/>
                                          </p:val>
                                        </p:tav>
                                        <p:tav tm="56580">
                                          <p:val>
                                            <p:fltVal val="-24.0004"/>
                                          </p:val>
                                        </p:tav>
                                        <p:tav tm="59900">
                                          <p:val>
                                            <p:fltVal val="-31.186"/>
                                          </p:val>
                                        </p:tav>
                                        <p:tav tm="63220">
                                          <p:val>
                                            <p:fltVal val="-35.8151"/>
                                          </p:val>
                                        </p:tav>
                                        <p:tav tm="66540">
                                          <p:val>
                                            <p:fltVal val="-38.4499"/>
                                          </p:val>
                                        </p:tav>
                                        <p:tav tm="69870">
                                          <p:val>
                                            <p:fltVal val="-39.6543"/>
                                          </p:val>
                                        </p:tav>
                                        <p:tav tm="73190">
                                          <p:val>
                                            <p:fltVal val="-39.9848"/>
                                          </p:val>
                                        </p:tav>
                                        <p:tav tm="76510">
                                          <p:val>
                                            <p:fltVal val="-39.9911"/>
                                          </p:val>
                                        </p:tav>
                                        <p:tav tm="79830">
                                          <p:val>
                                            <p:fltVal val="-39.7115"/>
                                          </p:val>
                                        </p:tav>
                                        <p:tav tm="83160">
                                          <p:val>
                                            <p:fltVal val="-38.609"/>
                                          </p:val>
                                        </p:tav>
                                        <p:tav tm="86480">
                                          <p:val>
                                            <p:fltVal val="-36.1268"/>
                                          </p:val>
                                        </p:tav>
                                        <p:tav tm="89800">
                                          <p:val>
                                            <p:fltVal val="-31.701"/>
                                          </p:val>
                                        </p:tav>
                                        <p:tav tm="93120">
                                          <p:val>
                                            <p:fltVal val="-24.7694"/>
                                          </p:val>
                                        </p:tav>
                                        <p:tav tm="96450">
                                          <p:val>
                                            <p:fltVal val="-14.7348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4.81481E-6 L -0.13593 -0.00023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806" y="-2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3" presetClass="path" presetSubtype="0" accel="50000" decel="5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0.13593 -0.00023 L 0.15347 0.00023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514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35" presetClass="path" presetSubtype="0" accel="50000" decel="5000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0.15347 0.00024 L -4.72222E-6 -3.33333E-6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125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FAFF2CF-8865-4FCD-9254-4BF4408C5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FFBD21-F0E1-44D5-A018-A3C72EA1C77F}" type="slidenum">
              <a:rPr lang="en-US" altLang="ja-JP" smtClean="0"/>
              <a:pPr>
                <a:defRPr/>
              </a:pPr>
              <a:t>41</a:t>
            </a:fld>
            <a:endParaRPr lang="en-US" altLang="ja-JP"/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67020CE7-AED9-4E5B-92A5-33ADB51AD2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403225"/>
            <a:ext cx="8805862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ja-JP" altLang="en-US" kern="0" dirty="0">
                <a:solidFill>
                  <a:srgbClr val="5F5F5F"/>
                </a:solidFill>
              </a:rPr>
              <a:t>カメラの</a:t>
            </a:r>
            <a:r>
              <a:rPr lang="en-US" altLang="ja-JP" kern="0" dirty="0">
                <a:solidFill>
                  <a:srgbClr val="5F5F5F"/>
                </a:solidFill>
              </a:rPr>
              <a:t>ID</a:t>
            </a:r>
            <a:r>
              <a:rPr lang="ja-JP" altLang="en-US" kern="0" dirty="0">
                <a:solidFill>
                  <a:srgbClr val="5F5F5F"/>
                </a:solidFill>
              </a:rPr>
              <a:t>指定</a:t>
            </a:r>
            <a:endParaRPr lang="en-US" altLang="ja-JP" kern="0" dirty="0">
              <a:solidFill>
                <a:srgbClr val="5F5F5F"/>
              </a:solidFill>
            </a:endParaRPr>
          </a:p>
        </p:txBody>
      </p:sp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8A5F05D2-8FA6-43C0-8D99-FE0DB71CDB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615" y="1223755"/>
            <a:ext cx="8030820" cy="4167031"/>
          </a:xfrm>
        </p:spPr>
        <p:txBody>
          <a:bodyPr/>
          <a:lstStyle/>
          <a:p>
            <a:r>
              <a:rPr lang="en-US" altLang="ja-JP" sz="2400" dirty="0"/>
              <a:t>PC</a:t>
            </a:r>
            <a:r>
              <a:rPr lang="ja-JP" altLang="en-US" sz="2400"/>
              <a:t>内蔵カメラ</a:t>
            </a:r>
            <a:r>
              <a:rPr lang="ja-JP" altLang="en-US" sz="2400" dirty="0"/>
              <a:t>などの画像が表示されている場合は、コンフィギュレーションパラメータでカメラの</a:t>
            </a:r>
            <a:r>
              <a:rPr lang="en-US" altLang="ja-JP" sz="2400" dirty="0"/>
              <a:t>ID</a:t>
            </a:r>
            <a:r>
              <a:rPr lang="ja-JP" altLang="en-US" sz="2400" dirty="0"/>
              <a:t>を指定する</a:t>
            </a:r>
            <a:endParaRPr lang="en-US" altLang="ja-JP" sz="2400" dirty="0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26935F20-A66E-4F2B-824C-A3F63E9EEF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585" y="2330389"/>
            <a:ext cx="3248507" cy="4477400"/>
          </a:xfrm>
          <a:prstGeom prst="rect">
            <a:avLst/>
          </a:prstGeom>
        </p:spPr>
      </p:pic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7DA0E7C3-8D28-4D23-8A43-240BFA000E53}"/>
              </a:ext>
            </a:extLst>
          </p:cNvPr>
          <p:cNvSpPr/>
          <p:nvPr/>
        </p:nvSpPr>
        <p:spPr>
          <a:xfrm>
            <a:off x="918448" y="2438890"/>
            <a:ext cx="683222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E39EF1FE-3542-4784-8D02-D838876E267B}"/>
              </a:ext>
            </a:extLst>
          </p:cNvPr>
          <p:cNvSpPr/>
          <p:nvPr/>
        </p:nvSpPr>
        <p:spPr>
          <a:xfrm>
            <a:off x="3581890" y="5274205"/>
            <a:ext cx="458197" cy="25537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B52AE042-9640-4388-A78B-8788A3946C57}"/>
              </a:ext>
            </a:extLst>
          </p:cNvPr>
          <p:cNvSpPr txBox="1"/>
          <p:nvPr/>
        </p:nvSpPr>
        <p:spPr>
          <a:xfrm>
            <a:off x="656674" y="2729434"/>
            <a:ext cx="52354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ja-JP" altLang="en-US" sz="2000" b="1" dirty="0">
                <a:solidFill>
                  <a:srgbClr val="FF0000"/>
                </a:solidFill>
              </a:rPr>
              <a:t>①</a:t>
            </a:r>
            <a:endParaRPr lang="ja-JP" altLang="en-US" sz="2000" b="1" dirty="0">
              <a:solidFill>
                <a:srgbClr val="FF0000"/>
              </a:solidFill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15A0021F-3F52-4155-9269-58A36F10520F}"/>
              </a:ext>
            </a:extLst>
          </p:cNvPr>
          <p:cNvSpPr txBox="1"/>
          <p:nvPr/>
        </p:nvSpPr>
        <p:spPr>
          <a:xfrm>
            <a:off x="3549214" y="5492951"/>
            <a:ext cx="52354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ja-JP" altLang="en-US" sz="2000" b="1" dirty="0">
                <a:solidFill>
                  <a:srgbClr val="FF0000"/>
                </a:solidFill>
              </a:rPr>
              <a:t>②</a:t>
            </a:r>
            <a:endParaRPr lang="ja-JP" altLang="en-US" sz="2000" b="1" dirty="0">
              <a:solidFill>
                <a:srgbClr val="FF0000"/>
              </a:solidFill>
            </a:endParaRPr>
          </a:p>
        </p:txBody>
      </p:sp>
      <p:pic>
        <p:nvPicPr>
          <p:cNvPr id="18" name="図 17">
            <a:extLst>
              <a:ext uri="{FF2B5EF4-FFF2-40B4-BE49-F238E27FC236}">
                <a16:creationId xmlns:a16="http://schemas.microsoft.com/office/drawing/2014/main" id="{30E9F318-EE56-4212-A1F5-818592880F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9806" y="2978950"/>
            <a:ext cx="3889809" cy="2632497"/>
          </a:xfrm>
          <a:prstGeom prst="rect">
            <a:avLst/>
          </a:prstGeom>
        </p:spPr>
      </p:pic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29B44423-3781-4C3C-9761-08BD8B9A0837}"/>
              </a:ext>
            </a:extLst>
          </p:cNvPr>
          <p:cNvSpPr/>
          <p:nvPr/>
        </p:nvSpPr>
        <p:spPr>
          <a:xfrm>
            <a:off x="6192180" y="4601993"/>
            <a:ext cx="405045" cy="31881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吹き出し: 角を丸めた四角形 20">
            <a:extLst>
              <a:ext uri="{FF2B5EF4-FFF2-40B4-BE49-F238E27FC236}">
                <a16:creationId xmlns:a16="http://schemas.microsoft.com/office/drawing/2014/main" id="{F293B608-E795-4F21-9E62-F5E046841947}"/>
              </a:ext>
            </a:extLst>
          </p:cNvPr>
          <p:cNvSpPr/>
          <p:nvPr/>
        </p:nvSpPr>
        <p:spPr>
          <a:xfrm>
            <a:off x="5181833" y="5529580"/>
            <a:ext cx="3657133" cy="503238"/>
          </a:xfrm>
          <a:prstGeom prst="wedgeRoundRectCallout">
            <a:avLst>
              <a:gd name="adj1" fmla="val -15212"/>
              <a:gd name="adj2" fmla="val -126789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2000" dirty="0">
                <a:solidFill>
                  <a:schemeClr val="tx1"/>
                </a:solidFill>
              </a:rPr>
              <a:t>「</a:t>
            </a:r>
            <a:r>
              <a:rPr lang="en-US" altLang="ja-JP" sz="2000" dirty="0" err="1">
                <a:solidFill>
                  <a:schemeClr val="tx1"/>
                </a:solidFill>
              </a:rPr>
              <a:t>device_num</a:t>
            </a:r>
            <a:r>
              <a:rPr lang="ja-JP" altLang="en-US" sz="2000" dirty="0">
                <a:solidFill>
                  <a:schemeClr val="tx1"/>
                </a:solidFill>
              </a:rPr>
              <a:t>」の値を変更する</a:t>
            </a:r>
            <a:endParaRPr kumimoji="1" lang="ja-JP" altLang="en-US" sz="2000" dirty="0">
              <a:solidFill>
                <a:schemeClr val="tx1"/>
              </a:solidFill>
            </a:endParaRPr>
          </a:p>
        </p:txBody>
      </p:sp>
      <p:sp>
        <p:nvSpPr>
          <p:cNvPr id="17" name="吹き出し: 角を丸めた四角形 16">
            <a:extLst>
              <a:ext uri="{FF2B5EF4-FFF2-40B4-BE49-F238E27FC236}">
                <a16:creationId xmlns:a16="http://schemas.microsoft.com/office/drawing/2014/main" id="{6981CFF6-67F1-4DE2-8617-5BE1EA803A8F}"/>
              </a:ext>
            </a:extLst>
          </p:cNvPr>
          <p:cNvSpPr/>
          <p:nvPr/>
        </p:nvSpPr>
        <p:spPr>
          <a:xfrm>
            <a:off x="2338388" y="2046713"/>
            <a:ext cx="3657133" cy="1223565"/>
          </a:xfrm>
          <a:prstGeom prst="wedgeRoundRectCallout">
            <a:avLst>
              <a:gd name="adj1" fmla="val -67268"/>
              <a:gd name="adj2" fmla="val 8720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2000" dirty="0">
                <a:solidFill>
                  <a:schemeClr val="tx1"/>
                </a:solidFill>
              </a:rPr>
              <a:t>OpenCVCamera0</a:t>
            </a:r>
            <a:r>
              <a:rPr kumimoji="1" lang="ja-JP" altLang="en-US" sz="2000" dirty="0">
                <a:solidFill>
                  <a:schemeClr val="tx1"/>
                </a:solidFill>
              </a:rPr>
              <a:t>をクリックして、下のコンフィギュレーションビューの「編集」ボタンを押す</a:t>
            </a:r>
          </a:p>
        </p:txBody>
      </p:sp>
    </p:spTree>
    <p:extLst>
      <p:ext uri="{BB962C8B-B14F-4D97-AF65-F5344CB8AC3E}">
        <p14:creationId xmlns:p14="http://schemas.microsoft.com/office/powerpoint/2010/main" val="246920933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FAFF2CF-8865-4FCD-9254-4BF4408C5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FFBD21-F0E1-44D5-A018-A3C72EA1C77F}" type="slidenum">
              <a:rPr lang="en-US" altLang="ja-JP" smtClean="0"/>
              <a:pPr>
                <a:defRPr/>
              </a:pPr>
              <a:t>42</a:t>
            </a:fld>
            <a:endParaRPr lang="en-US" altLang="ja-JP"/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67020CE7-AED9-4E5B-92A5-33ADB51AD2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403225"/>
            <a:ext cx="8805862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en-US" altLang="ja-JP" kern="0" dirty="0" err="1">
                <a:solidFill>
                  <a:srgbClr val="5F5F5F"/>
                </a:solidFill>
              </a:rPr>
              <a:t>HoughCircles</a:t>
            </a:r>
            <a:r>
              <a:rPr lang="ja-JP" altLang="en-US" kern="0" dirty="0">
                <a:solidFill>
                  <a:srgbClr val="5F5F5F"/>
                </a:solidFill>
              </a:rPr>
              <a:t>関数のパラメータ調整</a:t>
            </a:r>
            <a:endParaRPr lang="en-US" altLang="ja-JP" kern="0" dirty="0">
              <a:solidFill>
                <a:srgbClr val="5F5F5F"/>
              </a:solidFill>
            </a:endParaRPr>
          </a:p>
        </p:txBody>
      </p:sp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8A5F05D2-8FA6-43C0-8D99-FE0DB71CDB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615" y="1223755"/>
            <a:ext cx="8030820" cy="4167031"/>
          </a:xfrm>
        </p:spPr>
        <p:txBody>
          <a:bodyPr/>
          <a:lstStyle/>
          <a:p>
            <a:r>
              <a:rPr kumimoji="1" lang="ja-JP" altLang="en-US" sz="2800" dirty="0"/>
              <a:t>誤検出が多い場合は、</a:t>
            </a:r>
            <a:r>
              <a:rPr kumimoji="1" lang="en-US" altLang="ja-JP" sz="2800" dirty="0" err="1"/>
              <a:t>HoughCircles</a:t>
            </a:r>
            <a:r>
              <a:rPr kumimoji="1" lang="ja-JP" altLang="en-US" sz="2800" dirty="0"/>
              <a:t>関数のパラメータを変更する</a:t>
            </a:r>
            <a:endParaRPr kumimoji="1" lang="en-US" altLang="ja-JP" sz="2800" dirty="0"/>
          </a:p>
          <a:p>
            <a:pPr lvl="1"/>
            <a:r>
              <a:rPr kumimoji="1" lang="en-US" altLang="ja-JP" sz="2400" dirty="0" err="1"/>
              <a:t>HoughCircles</a:t>
            </a:r>
            <a:r>
              <a:rPr kumimoji="1" lang="ja-JP" altLang="en-US" sz="2400" dirty="0"/>
              <a:t>関数の詳細は以下を参照</a:t>
            </a:r>
            <a:endParaRPr kumimoji="1" lang="en-US" altLang="ja-JP" sz="2400" dirty="0"/>
          </a:p>
          <a:p>
            <a:pPr lvl="2"/>
            <a:r>
              <a:rPr lang="en-US" altLang="ja-JP" sz="1600" dirty="0">
                <a:hlinkClick r:id="rId2"/>
              </a:rPr>
              <a:t>http://opencv.jp/opencv-2svn/cpp/feature_detection.html#cv-houghcircles</a:t>
            </a:r>
            <a:endParaRPr lang="en-US" altLang="ja-JP" sz="1600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3D5DDDFD-49EE-425F-9088-6216D6D3B3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615" y="3064580"/>
            <a:ext cx="3065271" cy="3694790"/>
          </a:xfrm>
          <a:prstGeom prst="rect">
            <a:avLst/>
          </a:prstGeom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1AC0179A-DA7A-4F89-8BC0-6C95594400E0}"/>
              </a:ext>
            </a:extLst>
          </p:cNvPr>
          <p:cNvSpPr/>
          <p:nvPr/>
        </p:nvSpPr>
        <p:spPr>
          <a:xfrm>
            <a:off x="1454801" y="3888562"/>
            <a:ext cx="810090" cy="61678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8D4ECF75-6CA6-4753-9697-242EA19C9B53}"/>
              </a:ext>
            </a:extLst>
          </p:cNvPr>
          <p:cNvSpPr/>
          <p:nvPr/>
        </p:nvSpPr>
        <p:spPr>
          <a:xfrm>
            <a:off x="3050064" y="5737573"/>
            <a:ext cx="458197" cy="25537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9B051892-EDBC-459F-9EDA-0A75EA92721D}"/>
              </a:ext>
            </a:extLst>
          </p:cNvPr>
          <p:cNvSpPr txBox="1"/>
          <p:nvPr/>
        </p:nvSpPr>
        <p:spPr>
          <a:xfrm>
            <a:off x="1054414" y="3810238"/>
            <a:ext cx="52354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ja-JP" altLang="en-US" sz="2000" b="1" dirty="0">
                <a:solidFill>
                  <a:srgbClr val="FF0000"/>
                </a:solidFill>
              </a:rPr>
              <a:t>①</a:t>
            </a:r>
            <a:endParaRPr lang="ja-JP" altLang="en-US" sz="2000" b="1" dirty="0">
              <a:solidFill>
                <a:srgbClr val="FF0000"/>
              </a:solidFill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1652D3D5-2A24-4857-A253-1574E61582AA}"/>
              </a:ext>
            </a:extLst>
          </p:cNvPr>
          <p:cNvSpPr txBox="1"/>
          <p:nvPr/>
        </p:nvSpPr>
        <p:spPr>
          <a:xfrm>
            <a:off x="2649677" y="5665205"/>
            <a:ext cx="52354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ja-JP" altLang="en-US" sz="2000" b="1" dirty="0">
                <a:solidFill>
                  <a:srgbClr val="FF0000"/>
                </a:solidFill>
              </a:rPr>
              <a:t>②</a:t>
            </a:r>
            <a:endParaRPr lang="ja-JP" altLang="en-US" sz="2000" b="1" dirty="0">
              <a:solidFill>
                <a:srgbClr val="FF0000"/>
              </a:solidFill>
            </a:endParaRPr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1584A792-F610-4F60-B890-4897106080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7015" y="2929565"/>
            <a:ext cx="4206122" cy="3694790"/>
          </a:xfrm>
          <a:prstGeom prst="rect">
            <a:avLst/>
          </a:prstGeom>
        </p:spPr>
      </p:pic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013E2355-3A6A-406D-9947-03DFADDA4A36}"/>
              </a:ext>
            </a:extLst>
          </p:cNvPr>
          <p:cNvSpPr/>
          <p:nvPr/>
        </p:nvSpPr>
        <p:spPr>
          <a:xfrm>
            <a:off x="4718333" y="4609302"/>
            <a:ext cx="4102033" cy="201505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吹き出し: 角を丸めた四角形 13">
            <a:extLst>
              <a:ext uri="{FF2B5EF4-FFF2-40B4-BE49-F238E27FC236}">
                <a16:creationId xmlns:a16="http://schemas.microsoft.com/office/drawing/2014/main" id="{8C1A9E18-37CC-483E-9EB5-FD2C466C864A}"/>
              </a:ext>
            </a:extLst>
          </p:cNvPr>
          <p:cNvSpPr/>
          <p:nvPr/>
        </p:nvSpPr>
        <p:spPr>
          <a:xfrm>
            <a:off x="5076922" y="3240718"/>
            <a:ext cx="3657133" cy="528715"/>
          </a:xfrm>
          <a:prstGeom prst="wedgeRoundRectCallout">
            <a:avLst>
              <a:gd name="adj1" fmla="val -28739"/>
              <a:gd name="adj2" fmla="val 96929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2000" dirty="0">
                <a:solidFill>
                  <a:schemeClr val="tx1"/>
                </a:solidFill>
              </a:rPr>
              <a:t>各パラメータを変更する</a:t>
            </a:r>
          </a:p>
        </p:txBody>
      </p:sp>
    </p:spTree>
    <p:extLst>
      <p:ext uri="{BB962C8B-B14F-4D97-AF65-F5344CB8AC3E}">
        <p14:creationId xmlns:p14="http://schemas.microsoft.com/office/powerpoint/2010/main" val="17228814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EFEC141-F9B4-4121-A2AA-326DBB6D33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23722"/>
            <a:ext cx="8390275" cy="1390476"/>
          </a:xfrm>
        </p:spPr>
        <p:txBody>
          <a:bodyPr/>
          <a:lstStyle/>
          <a:p>
            <a:r>
              <a:rPr lang="en-US" altLang="ja-JP" sz="2400" dirty="0"/>
              <a:t>LiDAR</a:t>
            </a:r>
            <a:r>
              <a:rPr lang="ja-JP" altLang="en-US" sz="2400" dirty="0"/>
              <a:t>マウント固定用のネジでカメラ用マウントを固定する</a:t>
            </a:r>
            <a:endParaRPr lang="en-US" altLang="ja-JP" sz="2400" dirty="0"/>
          </a:p>
          <a:p>
            <a:pPr marL="457200" lvl="1" indent="0">
              <a:buNone/>
            </a:pPr>
            <a:endParaRPr lang="en-US" altLang="ja-JP" sz="2400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FAFF2CF-8865-4FCD-9254-4BF4408C5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FFBD21-F0E1-44D5-A018-A3C72EA1C77F}" type="slidenum">
              <a:rPr lang="en-US" altLang="ja-JP" smtClean="0"/>
              <a:pPr>
                <a:defRPr/>
              </a:pPr>
              <a:t>5</a:t>
            </a:fld>
            <a:endParaRPr lang="en-US" altLang="ja-JP"/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67020CE7-AED9-4E5B-92A5-33ADB51AD2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403225"/>
            <a:ext cx="8805862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ja-JP" altLang="en-US" kern="0" dirty="0">
                <a:solidFill>
                  <a:srgbClr val="5F5F5F"/>
                </a:solidFill>
              </a:rPr>
              <a:t>カメラ用マウントの取り付け</a:t>
            </a:r>
            <a:endParaRPr lang="en-US" altLang="ja-JP" kern="0" dirty="0">
              <a:solidFill>
                <a:srgbClr val="5F5F5F"/>
              </a:solidFill>
            </a:endParaRP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4ABC6EFF-254A-4E4B-B26B-0F90787BBF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1710" y="3744035"/>
            <a:ext cx="1533333" cy="1390476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EC66CDBC-E0CE-4767-BFBD-9D384F1603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99" y="2672383"/>
            <a:ext cx="5943600" cy="3162300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9F16F345-04D8-4F2E-93A1-F2526EF1A5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6100" y="2031007"/>
            <a:ext cx="1533333" cy="1390476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00CF1422-6256-466D-8D5D-BC29349090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7225" y="3726210"/>
            <a:ext cx="1889138" cy="2934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437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FAFF2CF-8865-4FCD-9254-4BF4408C5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FFBD21-F0E1-44D5-A018-A3C72EA1C77F}" type="slidenum">
              <a:rPr lang="en-US" altLang="ja-JP" smtClean="0"/>
              <a:pPr>
                <a:defRPr/>
              </a:pPr>
              <a:t>6</a:t>
            </a:fld>
            <a:endParaRPr lang="en-US" altLang="ja-JP"/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67020CE7-AED9-4E5B-92A5-33ADB51AD2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403225"/>
            <a:ext cx="8805862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4D4D4D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en-US" altLang="ja-JP" kern="0" dirty="0">
                <a:solidFill>
                  <a:srgbClr val="5F5F5F"/>
                </a:solidFill>
              </a:rPr>
              <a:t>USB</a:t>
            </a:r>
            <a:r>
              <a:rPr lang="ja-JP" altLang="en-US" kern="0" dirty="0">
                <a:solidFill>
                  <a:srgbClr val="5F5F5F"/>
                </a:solidFill>
              </a:rPr>
              <a:t>カメラとノート</a:t>
            </a:r>
            <a:r>
              <a:rPr lang="en-US" altLang="ja-JP" kern="0" dirty="0">
                <a:solidFill>
                  <a:srgbClr val="5F5F5F"/>
                </a:solidFill>
              </a:rPr>
              <a:t>PC</a:t>
            </a:r>
            <a:r>
              <a:rPr lang="ja-JP" altLang="en-US" kern="0" dirty="0">
                <a:solidFill>
                  <a:srgbClr val="5F5F5F"/>
                </a:solidFill>
              </a:rPr>
              <a:t>接続</a:t>
            </a:r>
            <a:endParaRPr lang="en-US" altLang="ja-JP" kern="0" dirty="0">
              <a:solidFill>
                <a:srgbClr val="5F5F5F"/>
              </a:solidFill>
            </a:endParaRPr>
          </a:p>
        </p:txBody>
      </p:sp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8A5F05D2-8FA6-43C0-8D99-FE0DB71CDB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9435" y="1600201"/>
            <a:ext cx="8528050" cy="1288740"/>
          </a:xfrm>
        </p:spPr>
        <p:txBody>
          <a:bodyPr/>
          <a:lstStyle/>
          <a:p>
            <a:r>
              <a:rPr kumimoji="1" lang="ja-JP" altLang="en-US" dirty="0"/>
              <a:t>ノート</a:t>
            </a:r>
            <a:r>
              <a:rPr lang="en-US" altLang="ja-JP" dirty="0"/>
              <a:t>PC</a:t>
            </a:r>
            <a:r>
              <a:rPr lang="ja-JP" altLang="en-US" dirty="0"/>
              <a:t>と</a:t>
            </a:r>
            <a:r>
              <a:rPr lang="en-US" altLang="ja-JP" dirty="0"/>
              <a:t>USB</a:t>
            </a:r>
            <a:r>
              <a:rPr lang="ja-JP" altLang="en-US" dirty="0"/>
              <a:t>カメラを</a:t>
            </a:r>
            <a:r>
              <a:rPr lang="en-US" altLang="ja-JP" dirty="0"/>
              <a:t>USB</a:t>
            </a:r>
            <a:r>
              <a:rPr lang="ja-JP" altLang="en-US" dirty="0"/>
              <a:t>ポートで接続する</a:t>
            </a:r>
            <a:endParaRPr kumimoji="1" lang="ja-JP" altLang="en-US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2121159E-998C-42A7-9A4D-296FDDBFEB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6765" y="2528900"/>
            <a:ext cx="4801755" cy="3790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4299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Rectangle 11">
            <a:extLst>
              <a:ext uri="{FF2B5EF4-FFF2-40B4-BE49-F238E27FC236}">
                <a16:creationId xmlns:a16="http://schemas.microsoft.com/office/drawing/2014/main" id="{804DCAB1-F3CD-4681-96A8-AD9455028897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/>
            <a:r>
              <a:rPr lang="en-US" altLang="ja-JP" sz="3200" dirty="0">
                <a:solidFill>
                  <a:srgbClr val="5F5F5F"/>
                </a:solidFill>
              </a:rPr>
              <a:t>Raspberry Pi</a:t>
            </a:r>
            <a:r>
              <a:rPr lang="ja-JP" altLang="en-US" sz="3200" dirty="0">
                <a:solidFill>
                  <a:srgbClr val="5F5F5F"/>
                </a:solidFill>
              </a:rPr>
              <a:t>の起動</a:t>
            </a:r>
            <a:endParaRPr lang="en-US" altLang="ja-JP" sz="3200" dirty="0">
              <a:solidFill>
                <a:srgbClr val="5F5F5F"/>
              </a:solidFill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1FFD7DE2-1D15-4795-AADE-7B43768435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0375" y="1268413"/>
            <a:ext cx="8326438" cy="1258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  <a:defRPr/>
            </a:pPr>
            <a:r>
              <a:rPr lang="en-US" altLang="ja-JP" sz="2200" kern="0" dirty="0">
                <a:solidFill>
                  <a:srgbClr val="5F5F5F"/>
                </a:solidFill>
              </a:rPr>
              <a:t>Raspberry Pi</a:t>
            </a:r>
            <a:r>
              <a:rPr lang="ja-JP" altLang="en-US" sz="2200" kern="0" dirty="0">
                <a:solidFill>
                  <a:srgbClr val="5F5F5F"/>
                </a:solidFill>
              </a:rPr>
              <a:t>の電源投入</a:t>
            </a:r>
            <a:endParaRPr lang="en-US" altLang="ja-JP" sz="22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r>
              <a:rPr lang="ja-JP" altLang="en-US" sz="1800" kern="0" dirty="0">
                <a:solidFill>
                  <a:srgbClr val="5F5F5F"/>
                </a:solidFill>
              </a:rPr>
              <a:t>内側のスイッチをオンにする</a:t>
            </a:r>
            <a:endParaRPr lang="en-US" altLang="ja-JP" sz="1800" kern="0" dirty="0">
              <a:solidFill>
                <a:srgbClr val="5F5F5F"/>
              </a:solidFill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E8268E56-0A70-4E3F-8E06-E0C2B9EEE3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0375" y="3158970"/>
            <a:ext cx="8326438" cy="31053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lvl="1" eaLnBrk="1" hangingPunct="1">
              <a:lnSpc>
                <a:spcPct val="80000"/>
              </a:lnSpc>
              <a:defRPr/>
            </a:pPr>
            <a:endParaRPr lang="en-US" altLang="ja-JP" sz="16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endParaRPr lang="en-US" altLang="ja-JP" sz="2000" kern="0" dirty="0">
              <a:solidFill>
                <a:srgbClr val="5F5F5F"/>
              </a:solidFill>
            </a:endParaRPr>
          </a:p>
        </p:txBody>
      </p:sp>
      <p:pic>
        <p:nvPicPr>
          <p:cNvPr id="249858" name="Picture 2" descr="rpm9.png">
            <a:extLst>
              <a:ext uri="{FF2B5EF4-FFF2-40B4-BE49-F238E27FC236}">
                <a16:creationId xmlns:a16="http://schemas.microsoft.com/office/drawing/2014/main" id="{55E8FBCD-F589-4612-B4B7-5D3331B666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6955" y="1346554"/>
            <a:ext cx="1934762" cy="1902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2">
            <a:extLst>
              <a:ext uri="{FF2B5EF4-FFF2-40B4-BE49-F238E27FC236}">
                <a16:creationId xmlns:a16="http://schemas.microsoft.com/office/drawing/2014/main" id="{CB938286-6ED1-4BED-A748-6B009C43C4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2775" y="3248980"/>
            <a:ext cx="8326438" cy="1258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  <a:defRPr/>
            </a:pPr>
            <a:r>
              <a:rPr lang="ja-JP" altLang="en-US" sz="2200" kern="0" dirty="0">
                <a:solidFill>
                  <a:srgbClr val="5F5F5F"/>
                </a:solidFill>
              </a:rPr>
              <a:t>電源を切る場合</a:t>
            </a:r>
            <a:endParaRPr lang="en-US" altLang="ja-JP" sz="22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altLang="ja-JP" sz="1800" kern="0" dirty="0">
                <a:solidFill>
                  <a:srgbClr val="5F5F5F"/>
                </a:solidFill>
              </a:rPr>
              <a:t>3</a:t>
            </a:r>
            <a:r>
              <a:rPr lang="ja-JP" altLang="en-US" sz="1800" kern="0" dirty="0">
                <a:solidFill>
                  <a:srgbClr val="5F5F5F"/>
                </a:solidFill>
              </a:rPr>
              <a:t>つ並んだスイッチの中央のボタンを</a:t>
            </a:r>
            <a:r>
              <a:rPr lang="en-US" altLang="ja-JP" sz="1800" kern="0" dirty="0">
                <a:solidFill>
                  <a:srgbClr val="5F5F5F"/>
                </a:solidFill>
              </a:rPr>
              <a:t>1</a:t>
            </a:r>
            <a:r>
              <a:rPr lang="ja-JP" altLang="en-US" sz="1800" kern="0" dirty="0">
                <a:solidFill>
                  <a:srgbClr val="5F5F5F"/>
                </a:solidFill>
              </a:rPr>
              <a:t>秒以上押す</a:t>
            </a:r>
            <a:endParaRPr lang="en-US" altLang="ja-JP" sz="18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altLang="ja-JP" sz="1800" kern="0" dirty="0">
                <a:solidFill>
                  <a:srgbClr val="5F5F5F"/>
                </a:solidFill>
              </a:rPr>
              <a:t>10</a:t>
            </a:r>
            <a:r>
              <a:rPr lang="ja-JP" altLang="en-US" sz="1800" kern="0" dirty="0">
                <a:solidFill>
                  <a:srgbClr val="5F5F5F"/>
                </a:solidFill>
              </a:rPr>
              <a:t>秒ほどでシャットダウンするため、その後に電源スイッチをオフにする</a:t>
            </a:r>
            <a:endParaRPr lang="en-US" altLang="ja-JP" sz="1800" kern="0" dirty="0">
              <a:solidFill>
                <a:srgbClr val="5F5F5F"/>
              </a:solidFill>
            </a:endParaRPr>
          </a:p>
        </p:txBody>
      </p:sp>
      <p:pic>
        <p:nvPicPr>
          <p:cNvPr id="249862" name="Picture 6" descr="/ja/node/6042">
            <a:extLst>
              <a:ext uri="{FF2B5EF4-FFF2-40B4-BE49-F238E27FC236}">
                <a16:creationId xmlns:a16="http://schemas.microsoft.com/office/drawing/2014/main" id="{FA416AB5-D923-4431-B5F5-FF11EA3C65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0617" y="4245143"/>
            <a:ext cx="2167438" cy="2131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86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Rectangle 11">
            <a:extLst>
              <a:ext uri="{FF2B5EF4-FFF2-40B4-BE49-F238E27FC236}">
                <a16:creationId xmlns:a16="http://schemas.microsoft.com/office/drawing/2014/main" id="{804DCAB1-F3CD-4681-96A8-AD9455028897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/>
            <a:r>
              <a:rPr lang="en-US" altLang="ja-JP" sz="3200" dirty="0">
                <a:solidFill>
                  <a:srgbClr val="5F5F5F"/>
                </a:solidFill>
              </a:rPr>
              <a:t>Raspberry Pi</a:t>
            </a:r>
            <a:r>
              <a:rPr lang="ja-JP" altLang="en-US" sz="3200" dirty="0">
                <a:solidFill>
                  <a:srgbClr val="5F5F5F"/>
                </a:solidFill>
              </a:rPr>
              <a:t>との接続</a:t>
            </a:r>
            <a:endParaRPr lang="en-US" altLang="ja-JP" sz="3200" dirty="0">
              <a:solidFill>
                <a:srgbClr val="5F5F5F"/>
              </a:solidFill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1FFD7DE2-1D15-4795-AADE-7B43768435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0375" y="1268413"/>
            <a:ext cx="8326438" cy="1258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  <a:defRPr/>
            </a:pPr>
            <a:r>
              <a:rPr lang="ja-JP" altLang="en-US" sz="2200" kern="0" dirty="0">
                <a:solidFill>
                  <a:srgbClr val="5F5F5F"/>
                </a:solidFill>
              </a:rPr>
              <a:t>無線</a:t>
            </a:r>
            <a:r>
              <a:rPr lang="en-US" altLang="ja-JP" sz="2200" kern="0" dirty="0">
                <a:solidFill>
                  <a:srgbClr val="5F5F5F"/>
                </a:solidFill>
              </a:rPr>
              <a:t>LAN</a:t>
            </a:r>
            <a:r>
              <a:rPr lang="ja-JP" altLang="en-US" sz="2200" kern="0" dirty="0">
                <a:solidFill>
                  <a:srgbClr val="5F5F5F"/>
                </a:solidFill>
              </a:rPr>
              <a:t>アクセスポイントとの接続</a:t>
            </a:r>
            <a:endParaRPr lang="en-US" altLang="ja-JP" sz="22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altLang="ja-JP" sz="1800" kern="0" dirty="0">
                <a:solidFill>
                  <a:srgbClr val="5F5F5F"/>
                </a:solidFill>
              </a:rPr>
              <a:t>SSID</a:t>
            </a:r>
            <a:r>
              <a:rPr lang="ja-JP" altLang="en-US" sz="1800" kern="0" dirty="0" err="1">
                <a:solidFill>
                  <a:srgbClr val="5F5F5F"/>
                </a:solidFill>
              </a:rPr>
              <a:t>、</a:t>
            </a:r>
            <a:r>
              <a:rPr lang="ja-JP" altLang="en-US" sz="1800" kern="0" dirty="0">
                <a:solidFill>
                  <a:srgbClr val="5F5F5F"/>
                </a:solidFill>
              </a:rPr>
              <a:t>パスワードは</a:t>
            </a:r>
            <a:r>
              <a:rPr lang="en-US" altLang="ja-JP" sz="1800" kern="0" dirty="0">
                <a:solidFill>
                  <a:srgbClr val="5F5F5F"/>
                </a:solidFill>
              </a:rPr>
              <a:t>Raspberry Pi</a:t>
            </a:r>
            <a:r>
              <a:rPr lang="ja-JP" altLang="en-US" sz="1800" kern="0" dirty="0">
                <a:solidFill>
                  <a:srgbClr val="5F5F5F"/>
                </a:solidFill>
              </a:rPr>
              <a:t>マウス上のシールに記載</a:t>
            </a:r>
            <a:endParaRPr lang="en-US" altLang="ja-JP" sz="1800" kern="0" dirty="0">
              <a:solidFill>
                <a:srgbClr val="5F5F5F"/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r>
              <a:rPr lang="ja-JP" altLang="en-US" sz="1800" kern="0" dirty="0">
                <a:solidFill>
                  <a:srgbClr val="5F5F5F"/>
                </a:solidFill>
              </a:rPr>
              <a:t>接続手順</a:t>
            </a:r>
            <a:r>
              <a:rPr lang="en-US" altLang="ja-JP" sz="1800" kern="0" dirty="0">
                <a:solidFill>
                  <a:srgbClr val="5F5F5F"/>
                </a:solidFill>
              </a:rPr>
              <a:t>(Windows)</a:t>
            </a:r>
          </a:p>
          <a:p>
            <a:pPr lvl="2" eaLnBrk="1" hangingPunct="1">
              <a:lnSpc>
                <a:spcPct val="80000"/>
              </a:lnSpc>
              <a:defRPr/>
            </a:pPr>
            <a:r>
              <a:rPr lang="ja-JP" altLang="en-US" sz="1400" kern="0" dirty="0">
                <a:solidFill>
                  <a:srgbClr val="5F5F5F"/>
                </a:solidFill>
              </a:rPr>
              <a:t>画面右下のネットワークアイコンをクリック</a:t>
            </a:r>
            <a:endParaRPr lang="en-US" altLang="ja-JP" sz="1400" kern="0" dirty="0">
              <a:solidFill>
                <a:srgbClr val="5F5F5F"/>
              </a:solidFill>
            </a:endParaRPr>
          </a:p>
          <a:p>
            <a:pPr marL="914400" lvl="2" indent="0" eaLnBrk="1" hangingPunct="1">
              <a:lnSpc>
                <a:spcPct val="80000"/>
              </a:lnSpc>
              <a:buNone/>
              <a:defRPr/>
            </a:pPr>
            <a:endParaRPr lang="en-US" altLang="ja-JP" sz="1400" kern="0" dirty="0">
              <a:solidFill>
                <a:srgbClr val="5F5F5F"/>
              </a:solidFill>
            </a:endParaRPr>
          </a:p>
          <a:p>
            <a:pPr lvl="2" eaLnBrk="1" hangingPunct="1">
              <a:lnSpc>
                <a:spcPct val="80000"/>
              </a:lnSpc>
              <a:defRPr/>
            </a:pPr>
            <a:endParaRPr lang="en-US" altLang="ja-JP" sz="1400" kern="0" dirty="0">
              <a:solidFill>
                <a:srgbClr val="5F5F5F"/>
              </a:solidFill>
            </a:endParaRPr>
          </a:p>
          <a:p>
            <a:pPr lvl="2" eaLnBrk="1" hangingPunct="1">
              <a:lnSpc>
                <a:spcPct val="80000"/>
              </a:lnSpc>
              <a:defRPr/>
            </a:pPr>
            <a:endParaRPr lang="en-US" altLang="ja-JP" sz="1400" kern="0" dirty="0">
              <a:solidFill>
                <a:srgbClr val="5F5F5F"/>
              </a:solidFill>
            </a:endParaRPr>
          </a:p>
          <a:p>
            <a:pPr lvl="2" eaLnBrk="1" hangingPunct="1">
              <a:lnSpc>
                <a:spcPct val="80000"/>
              </a:lnSpc>
              <a:defRPr/>
            </a:pPr>
            <a:endParaRPr lang="en-US" altLang="ja-JP" sz="1400" kern="0" dirty="0">
              <a:solidFill>
                <a:srgbClr val="5F5F5F"/>
              </a:solidFill>
            </a:endParaRPr>
          </a:p>
          <a:p>
            <a:pPr lvl="2" eaLnBrk="1" hangingPunct="1">
              <a:lnSpc>
                <a:spcPct val="80000"/>
              </a:lnSpc>
              <a:defRPr/>
            </a:pPr>
            <a:r>
              <a:rPr lang="en-US" altLang="ja-JP" sz="1400" kern="0" dirty="0" err="1">
                <a:solidFill>
                  <a:srgbClr val="5F5F5F"/>
                </a:solidFill>
              </a:rPr>
              <a:t>raspberrypi_xx</a:t>
            </a:r>
            <a:r>
              <a:rPr lang="en-US" altLang="ja-JP" sz="1400" kern="0" dirty="0">
                <a:solidFill>
                  <a:srgbClr val="5F5F5F"/>
                </a:solidFill>
              </a:rPr>
              <a:t>(</a:t>
            </a:r>
            <a:r>
              <a:rPr lang="ja-JP" altLang="en-US" sz="1400" kern="0" dirty="0">
                <a:solidFill>
                  <a:srgbClr val="5F5F5F"/>
                </a:solidFill>
              </a:rPr>
              <a:t>もしくは</a:t>
            </a:r>
            <a:r>
              <a:rPr lang="en-US" altLang="ja-JP" sz="1400" kern="0" dirty="0" err="1">
                <a:solidFill>
                  <a:srgbClr val="5F5F5F"/>
                </a:solidFill>
              </a:rPr>
              <a:t>RPiMouse_xx</a:t>
            </a:r>
            <a:r>
              <a:rPr lang="en-US" altLang="ja-JP" sz="1400" kern="0" dirty="0">
                <a:solidFill>
                  <a:srgbClr val="5F5F5F"/>
                </a:solidFill>
              </a:rPr>
              <a:t>)</a:t>
            </a:r>
            <a:r>
              <a:rPr lang="ja-JP" altLang="en-US" sz="1400" kern="0" dirty="0">
                <a:solidFill>
                  <a:srgbClr val="5F5F5F"/>
                </a:solidFill>
              </a:rPr>
              <a:t>に接続後、パスワードを入力</a:t>
            </a:r>
            <a:endParaRPr lang="en-US" altLang="ja-JP" sz="1400" kern="0" dirty="0">
              <a:solidFill>
                <a:srgbClr val="5F5F5F"/>
              </a:solidFill>
            </a:endParaRP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D2CAC361-4C62-4095-BAD9-30B54660BB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6835" y="2438890"/>
            <a:ext cx="2723809" cy="647619"/>
          </a:xfrm>
          <a:prstGeom prst="rect">
            <a:avLst/>
          </a:prstGeom>
        </p:spPr>
      </p:pic>
      <p:pic>
        <p:nvPicPr>
          <p:cNvPr id="265218" name="Picture 2" descr="/ja/node/6042">
            <a:extLst>
              <a:ext uri="{FF2B5EF4-FFF2-40B4-BE49-F238E27FC236}">
                <a16:creationId xmlns:a16="http://schemas.microsoft.com/office/drawing/2014/main" id="{3D5DC2CA-41ED-4F3E-B4C4-E450AC63E3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1441" y="3609020"/>
            <a:ext cx="1717588" cy="2423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74643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Rectangle 11">
            <a:extLst>
              <a:ext uri="{FF2B5EF4-FFF2-40B4-BE49-F238E27FC236}">
                <a16:creationId xmlns:a16="http://schemas.microsoft.com/office/drawing/2014/main" id="{804DCAB1-F3CD-4681-96A8-AD9455028897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03225"/>
            <a:ext cx="8805862" cy="865188"/>
          </a:xfrm>
        </p:spPr>
        <p:txBody>
          <a:bodyPr/>
          <a:lstStyle/>
          <a:p>
            <a:pPr eaLnBrk="1" hangingPunct="1"/>
            <a:r>
              <a:rPr lang="en-US" altLang="ja-JP" sz="3200" dirty="0" err="1">
                <a:solidFill>
                  <a:srgbClr val="5F5F5F"/>
                </a:solidFill>
              </a:rPr>
              <a:t>RaspberryPi</a:t>
            </a:r>
            <a:r>
              <a:rPr lang="en-US" altLang="ja-JP" sz="3200" dirty="0">
                <a:solidFill>
                  <a:srgbClr val="5F5F5F"/>
                </a:solidFill>
              </a:rPr>
              <a:t> Mouse LiDAR</a:t>
            </a:r>
            <a:r>
              <a:rPr lang="ja-JP" altLang="en-US" sz="3200" dirty="0">
                <a:solidFill>
                  <a:srgbClr val="5F5F5F"/>
                </a:solidFill>
              </a:rPr>
              <a:t>付きを選択した場合</a:t>
            </a:r>
            <a:endParaRPr lang="en-US" altLang="ja-JP" sz="3200" dirty="0">
              <a:solidFill>
                <a:srgbClr val="5F5F5F"/>
              </a:solidFill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1DB00676-3F33-42B9-9C10-8992DFD50B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4946" y="1264463"/>
            <a:ext cx="8326438" cy="629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  <a:defRPr/>
            </a:pPr>
            <a:r>
              <a:rPr lang="en-US" altLang="ja-JP" sz="1800" b="1" kern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RaspberryPi</a:t>
            </a:r>
            <a:r>
              <a:rPr lang="en-US" altLang="ja-JP" sz="1800" b="1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Mouse</a:t>
            </a:r>
            <a:r>
              <a:rPr lang="ja-JP" altLang="en-US" sz="1800" b="1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ja-JP" sz="1800" b="1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V3</a:t>
            </a:r>
            <a:r>
              <a:rPr lang="en-US" altLang="ja-JP" sz="18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(LiDAR</a:t>
            </a:r>
            <a:r>
              <a:rPr lang="ja-JP" altLang="en-US" sz="18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が付属している</a:t>
            </a:r>
            <a:r>
              <a:rPr lang="en-US" altLang="ja-JP" sz="18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 </a:t>
            </a:r>
            <a:r>
              <a:rPr lang="ja-JP" altLang="en-US" sz="18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の</a:t>
            </a:r>
            <a:r>
              <a:rPr lang="ja-JP" altLang="en-US" sz="1800" kern="0" dirty="0">
                <a:solidFill>
                  <a:srgbClr val="5F5F5F"/>
                </a:solidFill>
              </a:rPr>
              <a:t>場合、ネームサーバー、</a:t>
            </a:r>
            <a:r>
              <a:rPr lang="en-US" altLang="ja-JP" sz="1800" kern="0" dirty="0">
                <a:solidFill>
                  <a:srgbClr val="5F5F5F"/>
                </a:solidFill>
              </a:rPr>
              <a:t>RTC</a:t>
            </a:r>
            <a:r>
              <a:rPr lang="ja-JP" altLang="en-US" sz="1800" kern="0" dirty="0">
                <a:solidFill>
                  <a:srgbClr val="5F5F5F"/>
                </a:solidFill>
              </a:rPr>
              <a:t>が自動起動しないため、</a:t>
            </a:r>
            <a:r>
              <a:rPr lang="en-US" altLang="ja-JP" sz="1800" kern="0" dirty="0">
                <a:solidFill>
                  <a:srgbClr val="5F5F5F"/>
                </a:solidFill>
              </a:rPr>
              <a:t>WEB</a:t>
            </a:r>
            <a:r>
              <a:rPr lang="ja-JP" altLang="en-US" sz="1800" kern="0" dirty="0">
                <a:solidFill>
                  <a:srgbClr val="5F5F5F"/>
                </a:solidFill>
              </a:rPr>
              <a:t>ブラウザからの操作で起動する必要がある。</a:t>
            </a:r>
            <a:endParaRPr lang="en-US" altLang="ja-JP" sz="1800" kern="0" dirty="0">
              <a:solidFill>
                <a:srgbClr val="5F5F5F"/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12F49E7-550C-4597-81E4-17A415F747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570" y="1893906"/>
            <a:ext cx="2146589" cy="2108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2">
            <a:extLst>
              <a:ext uri="{FF2B5EF4-FFF2-40B4-BE49-F238E27FC236}">
                <a16:creationId xmlns:a16="http://schemas.microsoft.com/office/drawing/2014/main" id="{C7635B6A-2EDB-45EB-ACC8-00B72890E9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96825" y="1893906"/>
            <a:ext cx="5742229" cy="21083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rgbClr val="4D4D4D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4D4D4D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rgbClr val="4D4D4D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  <a:defRPr/>
            </a:pPr>
            <a:r>
              <a:rPr lang="en-US" altLang="ja-JP" sz="1800" kern="0" dirty="0">
                <a:solidFill>
                  <a:srgbClr val="5F5F5F"/>
                </a:solidFill>
              </a:rPr>
              <a:t>Chrome</a:t>
            </a:r>
            <a:r>
              <a:rPr lang="ja-JP" altLang="en-US" sz="1800" kern="0" dirty="0">
                <a:solidFill>
                  <a:srgbClr val="5F5F5F"/>
                </a:solidFill>
              </a:rPr>
              <a:t>、</a:t>
            </a:r>
            <a:r>
              <a:rPr lang="en-US" altLang="ja-JP" sz="1800" kern="0" dirty="0">
                <a:solidFill>
                  <a:srgbClr val="5F5F5F"/>
                </a:solidFill>
              </a:rPr>
              <a:t>Firefox</a:t>
            </a:r>
            <a:r>
              <a:rPr lang="ja-JP" altLang="en-US" sz="1800" kern="0" dirty="0">
                <a:solidFill>
                  <a:srgbClr val="5F5F5F"/>
                </a:solidFill>
              </a:rPr>
              <a:t>、</a:t>
            </a:r>
            <a:r>
              <a:rPr lang="en-US" altLang="ja-JP" sz="1800" kern="0" dirty="0">
                <a:solidFill>
                  <a:srgbClr val="5F5F5F"/>
                </a:solidFill>
              </a:rPr>
              <a:t>Edge</a:t>
            </a:r>
            <a:r>
              <a:rPr lang="ja-JP" altLang="en-US" sz="1800" kern="0" dirty="0">
                <a:solidFill>
                  <a:srgbClr val="5F5F5F"/>
                </a:solidFill>
              </a:rPr>
              <a:t>等で</a:t>
            </a:r>
            <a:r>
              <a:rPr lang="en-US" altLang="ja-JP" sz="1800" b="1" kern="0" dirty="0">
                <a:solidFill>
                  <a:srgbClr val="FF0000"/>
                </a:solidFill>
              </a:rPr>
              <a:t>192.168.11.1</a:t>
            </a:r>
            <a:r>
              <a:rPr lang="ja-JP" altLang="en-US" sz="1800" kern="0" dirty="0">
                <a:solidFill>
                  <a:srgbClr val="5F5F5F"/>
                </a:solidFill>
              </a:rPr>
              <a:t>にアクセスする。</a:t>
            </a:r>
            <a:endParaRPr lang="en-US" altLang="ja-JP" sz="1800" kern="0" dirty="0">
              <a:solidFill>
                <a:srgbClr val="5F5F5F"/>
              </a:solidFill>
            </a:endParaRPr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73201B7B-1DCE-452E-9AAD-4D480739CE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1894" y="2519399"/>
            <a:ext cx="5994469" cy="3463616"/>
          </a:xfrm>
          <a:prstGeom prst="rect">
            <a:avLst/>
          </a:prstGeom>
        </p:spPr>
      </p:pic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E5BD9608-AB33-44F6-9B9E-B60633DEC755}"/>
              </a:ext>
            </a:extLst>
          </p:cNvPr>
          <p:cNvSpPr/>
          <p:nvPr/>
        </p:nvSpPr>
        <p:spPr>
          <a:xfrm>
            <a:off x="5157065" y="2843935"/>
            <a:ext cx="855095" cy="30095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3847655459"/>
      </p:ext>
    </p:extLst>
  </p:cSld>
  <p:clrMapOvr>
    <a:masterClrMapping/>
  </p:clrMapOvr>
</p:sld>
</file>

<file path=ppt/theme/theme1.xml><?xml version="1.0" encoding="utf-8"?>
<a:theme xmlns:a="http://schemas.openxmlformats.org/drawingml/2006/main" name="aist-1e">
  <a:themeElements>
    <a:clrScheme name="aist-1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aist-1e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aist-1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ist-1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ist-1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ist-1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ist-1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ist-1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ist-1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ist-1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ist-1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ist-1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ist-1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ist-1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テーマ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テーマ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aist-1e</Template>
  <TotalTime>44701</TotalTime>
  <Words>2826</Words>
  <Application>Microsoft Office PowerPoint</Application>
  <PresentationFormat>画面に合わせる (4:3)</PresentationFormat>
  <Paragraphs>463</Paragraphs>
  <Slides>42</Slides>
  <Notes>6</Notes>
  <HiddenSlides>0</HiddenSlides>
  <MMClips>0</MMClips>
  <ScaleCrop>false</ScaleCrop>
  <HeadingPairs>
    <vt:vector size="8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埋め込まれた OLE サーバー</vt:lpstr>
      </vt:variant>
      <vt:variant>
        <vt:i4>1</vt:i4>
      </vt:variant>
      <vt:variant>
        <vt:lpstr>スライド タイトル</vt:lpstr>
      </vt:variant>
      <vt:variant>
        <vt:i4>42</vt:i4>
      </vt:variant>
    </vt:vector>
  </HeadingPairs>
  <TitlesOfParts>
    <vt:vector size="48" baseType="lpstr">
      <vt:lpstr>ＭＳ Ｐゴシック</vt:lpstr>
      <vt:lpstr>Arial</vt:lpstr>
      <vt:lpstr>Consolas</vt:lpstr>
      <vt:lpstr>Noto Sans</vt:lpstr>
      <vt:lpstr>aist-1e</vt:lpstr>
      <vt:lpstr>Corel DESIGNER</vt:lpstr>
      <vt:lpstr>画像処理実習</vt:lpstr>
      <vt:lpstr>資料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Raspberry Piの起動</vt:lpstr>
      <vt:lpstr>Raspberry Piとの接続</vt:lpstr>
      <vt:lpstr>RaspberryPi Mouse LiDAR付きを選択した場合</vt:lpstr>
      <vt:lpstr>RaspberryPi Mouse LiDAR付きを選択した場合</vt:lpstr>
      <vt:lpstr>RTC Builderによる ひな型コード生成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>国立研究開発法人産業技術総合研究所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スライド 1</dc:title>
  <dc:creator>安藤慶昭</dc:creator>
  <cp:lastModifiedBy>宮本信彦</cp:lastModifiedBy>
  <cp:revision>1474</cp:revision>
  <cp:lastPrinted>2022-09-30T02:04:34Z</cp:lastPrinted>
  <dcterms:created xsi:type="dcterms:W3CDTF">2005-10-20T13:06:43Z</dcterms:created>
  <dcterms:modified xsi:type="dcterms:W3CDTF">2025-04-01T03:59:13Z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dc55989-3c9e-4466-8514-eac6f80f6373_Enabled">
    <vt:lpwstr>true</vt:lpwstr>
  </property>
  <property fmtid="{D5CDD505-2E9C-101B-9397-08002B2CF9AE}" pid="3" name="MSIP_Label_ddc55989-3c9e-4466-8514-eac6f80f6373_SetDate">
    <vt:lpwstr>2022-09-29T09:22:53Z</vt:lpwstr>
  </property>
  <property fmtid="{D5CDD505-2E9C-101B-9397-08002B2CF9AE}" pid="4" name="MSIP_Label_ddc55989-3c9e-4466-8514-eac6f80f6373_Method">
    <vt:lpwstr>Privileged</vt:lpwstr>
  </property>
  <property fmtid="{D5CDD505-2E9C-101B-9397-08002B2CF9AE}" pid="5" name="MSIP_Label_ddc55989-3c9e-4466-8514-eac6f80f6373_Name">
    <vt:lpwstr>ddc55989-3c9e-4466-8514-eac6f80f6373</vt:lpwstr>
  </property>
  <property fmtid="{D5CDD505-2E9C-101B-9397-08002B2CF9AE}" pid="6" name="MSIP_Label_ddc55989-3c9e-4466-8514-eac6f80f6373_SiteId">
    <vt:lpwstr>18a7fec8-652f-409b-8369-272d9ce80620</vt:lpwstr>
  </property>
  <property fmtid="{D5CDD505-2E9C-101B-9397-08002B2CF9AE}" pid="7" name="MSIP_Label_ddc55989-3c9e-4466-8514-eac6f80f6373_ActionId">
    <vt:lpwstr>f9002529-4af3-46f9-b6d5-f255c0eb59c8</vt:lpwstr>
  </property>
  <property fmtid="{D5CDD505-2E9C-101B-9397-08002B2CF9AE}" pid="8" name="MSIP_Label_ddc55989-3c9e-4466-8514-eac6f80f6373_ContentBits">
    <vt:lpwstr>0</vt:lpwstr>
  </property>
</Properties>
</file>